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9" r:id="rId4"/>
    <p:sldId id="258" r:id="rId5"/>
    <p:sldId id="260" r:id="rId6"/>
    <p:sldId id="269" r:id="rId7"/>
    <p:sldId id="268" r:id="rId8"/>
    <p:sldId id="270" r:id="rId9"/>
    <p:sldId id="271" r:id="rId10"/>
    <p:sldId id="272" r:id="rId11"/>
    <p:sldId id="273" r:id="rId12"/>
    <p:sldId id="274" r:id="rId13"/>
    <p:sldId id="275" r:id="rId14"/>
    <p:sldId id="276" r:id="rId15"/>
    <p:sldId id="277" r:id="rId16"/>
    <p:sldId id="266" r:id="rId17"/>
    <p:sldId id="278" r:id="rId18"/>
    <p:sldId id="261" r:id="rId19"/>
    <p:sldId id="262" r:id="rId20"/>
    <p:sldId id="264" r:id="rId21"/>
    <p:sldId id="263" r:id="rId22"/>
    <p:sldId id="26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08" autoAdjust="0"/>
    <p:restoredTop sz="81582" autoAdjust="0"/>
  </p:normalViewPr>
  <p:slideViewPr>
    <p:cSldViewPr snapToGrid="0">
      <p:cViewPr varScale="1">
        <p:scale>
          <a:sx n="69" d="100"/>
          <a:sy n="69" d="100"/>
        </p:scale>
        <p:origin x="78" y="498"/>
      </p:cViewPr>
      <p:guideLst/>
    </p:cSldViewPr>
  </p:slideViewPr>
  <p:outlineViewPr>
    <p:cViewPr>
      <p:scale>
        <a:sx n="33" d="100"/>
        <a:sy n="33" d="100"/>
      </p:scale>
      <p:origin x="0" y="-1008"/>
    </p:cViewPr>
  </p:outlineViewPr>
  <p:notesTextViewPr>
    <p:cViewPr>
      <p:scale>
        <a:sx n="1" d="1"/>
        <a:sy n="1" d="1"/>
      </p:scale>
      <p:origin x="0" y="0"/>
    </p:cViewPr>
  </p:notesTextViewPr>
  <p:notesViewPr>
    <p:cSldViewPr snapToGrid="0">
      <p:cViewPr varScale="1">
        <p:scale>
          <a:sx n="82" d="100"/>
          <a:sy n="82" d="100"/>
        </p:scale>
        <p:origin x="204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E84D7-FE69-45B3-B0C8-96809E6F1B44}" type="datetimeFigureOut">
              <a:rPr lang="en-US" smtClean="0"/>
              <a:t>10/9/2014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F2FAB-F355-4BC6-A16B-3D677993299B}" type="slidenum">
              <a:rPr lang="en-US" smtClean="0"/>
              <a:t>‹#›</a:t>
            </a:fld>
            <a:endParaRPr lang="en-US"/>
          </a:p>
        </p:txBody>
      </p:sp>
    </p:spTree>
    <p:extLst>
      <p:ext uri="{BB962C8B-B14F-4D97-AF65-F5344CB8AC3E}">
        <p14:creationId xmlns:p14="http://schemas.microsoft.com/office/powerpoint/2010/main" val="423766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King sits on the desk</a:t>
            </a:r>
          </a:p>
          <a:p>
            <a:r>
              <a:rPr lang="en-US" dirty="0" smtClean="0"/>
              <a:t>Prince sits in the chair behind the second desk</a:t>
            </a:r>
            <a:endParaRPr lang="en-US" dirty="0"/>
          </a:p>
        </p:txBody>
      </p:sp>
      <p:sp>
        <p:nvSpPr>
          <p:cNvPr id="4" name="Slide Number Placeholder 3"/>
          <p:cNvSpPr>
            <a:spLocks noGrp="1"/>
          </p:cNvSpPr>
          <p:nvPr>
            <p:ph type="sldNum" sz="quarter" idx="10"/>
          </p:nvPr>
        </p:nvSpPr>
        <p:spPr/>
        <p:txBody>
          <a:bodyPr/>
          <a:lstStyle/>
          <a:p>
            <a:fld id="{E1DF2FAB-F355-4BC6-A16B-3D677993299B}" type="slidenum">
              <a:rPr lang="en-US" smtClean="0"/>
              <a:t>3</a:t>
            </a:fld>
            <a:endParaRPr lang="en-US"/>
          </a:p>
        </p:txBody>
      </p:sp>
    </p:spTree>
    <p:extLst>
      <p:ext uri="{BB962C8B-B14F-4D97-AF65-F5344CB8AC3E}">
        <p14:creationId xmlns:p14="http://schemas.microsoft.com/office/powerpoint/2010/main" val="639897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14</a:t>
            </a:fld>
            <a:endParaRPr lang="en-US"/>
          </a:p>
        </p:txBody>
      </p:sp>
    </p:spTree>
    <p:extLst>
      <p:ext uri="{BB962C8B-B14F-4D97-AF65-F5344CB8AC3E}">
        <p14:creationId xmlns:p14="http://schemas.microsoft.com/office/powerpoint/2010/main" val="1562232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DF2FAB-F355-4BC6-A16B-3D677993299B}" type="slidenum">
              <a:rPr lang="en-US" smtClean="0"/>
              <a:t>15</a:t>
            </a:fld>
            <a:endParaRPr lang="en-US"/>
          </a:p>
        </p:txBody>
      </p:sp>
    </p:spTree>
    <p:extLst>
      <p:ext uri="{BB962C8B-B14F-4D97-AF65-F5344CB8AC3E}">
        <p14:creationId xmlns:p14="http://schemas.microsoft.com/office/powerpoint/2010/main" val="856293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DF2FAB-F355-4BC6-A16B-3D677993299B}" type="slidenum">
              <a:rPr lang="en-US" smtClean="0"/>
              <a:t>19</a:t>
            </a:fld>
            <a:endParaRPr lang="en-US"/>
          </a:p>
        </p:txBody>
      </p:sp>
    </p:spTree>
    <p:extLst>
      <p:ext uri="{BB962C8B-B14F-4D97-AF65-F5344CB8AC3E}">
        <p14:creationId xmlns:p14="http://schemas.microsoft.com/office/powerpoint/2010/main" val="393312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Punish any students who object by having them sit on the floor at the back of the class.  </a:t>
            </a:r>
          </a:p>
          <a:p>
            <a:r>
              <a:rPr lang="en-US" dirty="0" smtClean="0"/>
              <a:t>Monarchs can use military power (that’s me today) to control those who challenge their authority.</a:t>
            </a:r>
          </a:p>
          <a:p>
            <a:endParaRPr lang="en-US" dirty="0"/>
          </a:p>
        </p:txBody>
      </p:sp>
      <p:sp>
        <p:nvSpPr>
          <p:cNvPr id="4" name="Slide Number Placeholder 3"/>
          <p:cNvSpPr>
            <a:spLocks noGrp="1"/>
          </p:cNvSpPr>
          <p:nvPr>
            <p:ph type="sldNum" sz="quarter" idx="10"/>
          </p:nvPr>
        </p:nvSpPr>
        <p:spPr/>
        <p:txBody>
          <a:bodyPr/>
          <a:lstStyle/>
          <a:p>
            <a:fld id="{E1DF2FAB-F355-4BC6-A16B-3D677993299B}" type="slidenum">
              <a:rPr lang="en-US" smtClean="0"/>
              <a:t>4</a:t>
            </a:fld>
            <a:endParaRPr lang="en-US"/>
          </a:p>
        </p:txBody>
      </p:sp>
    </p:spTree>
    <p:extLst>
      <p:ext uri="{BB962C8B-B14F-4D97-AF65-F5344CB8AC3E}">
        <p14:creationId xmlns:p14="http://schemas.microsoft.com/office/powerpoint/2010/main" val="105820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Monarch lie down at the back of the room in your grave.</a:t>
            </a:r>
          </a:p>
          <a:p>
            <a:r>
              <a:rPr lang="en-US" dirty="0" smtClean="0"/>
              <a:t>Prince move to the desk and program the radio.  Play the radio</a:t>
            </a:r>
            <a:r>
              <a:rPr lang="en-US" baseline="0" dirty="0" smtClean="0"/>
              <a:t> loud enough that only prince can hear it.  </a:t>
            </a:r>
          </a:p>
          <a:p>
            <a:r>
              <a:rPr lang="en-US" baseline="0" dirty="0" smtClean="0"/>
              <a:t>This is designed to show that a monarch’s successor may be self-indulgent and choose to ignore the needs of his subjects.</a:t>
            </a:r>
          </a:p>
          <a:p>
            <a:r>
              <a:rPr lang="en-US" baseline="0" dirty="0" smtClean="0"/>
              <a:t>When directed by prince teacher will punish students who raise objections by having them sit on the floor at the back of the classroom.  </a:t>
            </a:r>
          </a:p>
          <a:p>
            <a:r>
              <a:rPr lang="en-US" baseline="0" dirty="0" smtClean="0"/>
              <a:t>Prince may play radio for 1 – 2 minutes.</a:t>
            </a:r>
          </a:p>
          <a:p>
            <a:r>
              <a:rPr lang="en-US" baseline="0" dirty="0" smtClean="0"/>
              <a:t>While prince is listening encourage students who are frustrated by prince’s actions to get on one knee and respectfully express their discontent.  This is to show that in a monarchy, subjects must exercise caution when questioning the acts of the monarch.</a:t>
            </a:r>
          </a:p>
          <a:p>
            <a:endParaRPr lang="en-US" baseline="0"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5</a:t>
            </a:fld>
            <a:endParaRPr lang="en-US"/>
          </a:p>
        </p:txBody>
      </p:sp>
    </p:spTree>
    <p:extLst>
      <p:ext uri="{BB962C8B-B14F-4D97-AF65-F5344CB8AC3E}">
        <p14:creationId xmlns:p14="http://schemas.microsoft.com/office/powerpoint/2010/main" val="1381790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 students with most family musicians are aristocrats.</a:t>
            </a:r>
          </a:p>
          <a:p>
            <a:r>
              <a:rPr lang="en-US" baseline="0" dirty="0" smtClean="0"/>
              <a:t>5 students who take music lessons are middle class</a:t>
            </a:r>
            <a:endParaRPr lang="en-US" baseline="0"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7</a:t>
            </a:fld>
            <a:endParaRPr lang="en-US"/>
          </a:p>
        </p:txBody>
      </p:sp>
    </p:spTree>
    <p:extLst>
      <p:ext uri="{BB962C8B-B14F-4D97-AF65-F5344CB8AC3E}">
        <p14:creationId xmlns:p14="http://schemas.microsoft.com/office/powerpoint/2010/main" val="136620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3 students who have the most musicians in their family sit at 3 desks reserved for aristocrats</a:t>
            </a:r>
          </a:p>
          <a:p>
            <a:r>
              <a:rPr lang="en-US" dirty="0" smtClean="0"/>
              <a:t>Have 5 students who take music lessons sit at the 5 desks representing the middle class.  </a:t>
            </a:r>
          </a:p>
          <a:p>
            <a:r>
              <a:rPr lang="en-US" dirty="0" smtClean="0"/>
              <a:t>The rest of the class are ordinary.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Aristocrats,</a:t>
            </a:r>
            <a:r>
              <a:rPr lang="en-US" baseline="0" dirty="0" smtClean="0"/>
              <a:t> y</a:t>
            </a:r>
            <a:r>
              <a:rPr lang="en-US" dirty="0" smtClean="0"/>
              <a:t>ou can program the radio with or without input from the rest of the class.  You can punish those who voice objections.</a:t>
            </a:r>
          </a:p>
          <a:p>
            <a:r>
              <a:rPr lang="en-US" dirty="0" smtClean="0"/>
              <a:t>Middle class offer suggestions to aristocrats—you may shout</a:t>
            </a:r>
            <a:r>
              <a:rPr lang="en-US" baseline="0" dirty="0" smtClean="0"/>
              <a:t> (not too loud) your suggestions aloud.</a:t>
            </a:r>
          </a:p>
          <a:p>
            <a:r>
              <a:rPr lang="en-US" baseline="0" dirty="0" smtClean="0"/>
              <a:t>Aristocrats you must ignore the middle class.</a:t>
            </a:r>
          </a:p>
          <a:p>
            <a:r>
              <a:rPr lang="en-US" baseline="0" dirty="0" smtClean="0"/>
              <a:t>Middle class you need to complain loudly about the fact that you don’t get to influence the decision on how to program the radio</a:t>
            </a:r>
          </a:p>
          <a:p>
            <a:r>
              <a:rPr lang="en-US" baseline="0" dirty="0" smtClean="0"/>
              <a:t>Aristocrats—punish ORDINARY citizens who raise objections – have them sit on the floor at the back of the classroom</a:t>
            </a:r>
          </a:p>
          <a:p>
            <a:r>
              <a:rPr lang="en-US" baseline="0" dirty="0" smtClean="0"/>
              <a:t>Aristocrats program the radio based on what you have decided.  Have on aristocrat dissent.  Have that person sit with the ordinary </a:t>
            </a:r>
            <a:r>
              <a:rPr lang="en-US" baseline="0" dirty="0" err="1" smtClean="0"/>
              <a:t>resto</a:t>
            </a:r>
            <a:r>
              <a:rPr lang="en-US" baseline="0" dirty="0" smtClean="0"/>
              <a:t> of the class and pick one member of the middle class to become an aristocrat.</a:t>
            </a:r>
          </a:p>
          <a:p>
            <a:r>
              <a:rPr lang="en-US" baseline="0" dirty="0" smtClean="0"/>
              <a:t>Now program the radio</a:t>
            </a:r>
            <a:endParaRPr lang="en-US"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8</a:t>
            </a:fld>
            <a:endParaRPr lang="en-US"/>
          </a:p>
        </p:txBody>
      </p:sp>
    </p:spTree>
    <p:extLst>
      <p:ext uri="{BB962C8B-B14F-4D97-AF65-F5344CB8AC3E}">
        <p14:creationId xmlns:p14="http://schemas.microsoft.com/office/powerpoint/2010/main" val="4210717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most forceful outspoken person in class to be</a:t>
            </a:r>
            <a:r>
              <a:rPr lang="en-US" baseline="0" dirty="0" smtClean="0"/>
              <a:t> tyrant—to show that they were often former military leaders who responded to the demands of the middle class.</a:t>
            </a:r>
          </a:p>
          <a:p>
            <a:r>
              <a:rPr lang="en-US" baseline="0" dirty="0" smtClean="0"/>
              <a:t>Aristocracy and middle class go back to their seats. </a:t>
            </a:r>
          </a:p>
          <a:p>
            <a:r>
              <a:rPr lang="en-US" baseline="0" dirty="0" smtClean="0"/>
              <a:t>Select the tyrant before class and coach him/her on the behaviors  they need to show.</a:t>
            </a:r>
          </a:p>
          <a:p>
            <a:endParaRPr lang="en-US" baseline="0"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10</a:t>
            </a:fld>
            <a:endParaRPr lang="en-US"/>
          </a:p>
        </p:txBody>
      </p:sp>
    </p:spTree>
    <p:extLst>
      <p:ext uri="{BB962C8B-B14F-4D97-AF65-F5344CB8AC3E}">
        <p14:creationId xmlns:p14="http://schemas.microsoft.com/office/powerpoint/2010/main" val="1635192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Tyrant—seek input from all students with blue jeans or some other thing before you program the radio– This shows how tyrants got power by making political promises to a certain segment of society (people.)</a:t>
            </a:r>
          </a:p>
          <a:p>
            <a:r>
              <a:rPr lang="en-US" baseline="0" dirty="0" smtClean="0"/>
              <a:t>Students who give input should bring the tyrant simple gifts, like pens/pencils, etc.  Tyrants became wealthier as a result of gaining political power.</a:t>
            </a:r>
          </a:p>
          <a:p>
            <a:r>
              <a:rPr lang="en-US" baseline="0" dirty="0" smtClean="0"/>
              <a:t>Encourage students to complain loudly about the gifts the tyrant is getting.  Once it gets loud enough have the tyrant turn off the radio and run back to his/her seat.</a:t>
            </a:r>
          </a:p>
          <a:p>
            <a:endParaRPr lang="en-US"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11</a:t>
            </a:fld>
            <a:endParaRPr lang="en-US"/>
          </a:p>
        </p:txBody>
      </p:sp>
    </p:spTree>
    <p:extLst>
      <p:ext uri="{BB962C8B-B14F-4D97-AF65-F5344CB8AC3E}">
        <p14:creationId xmlns:p14="http://schemas.microsoft.com/office/powerpoint/2010/main" val="3289692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DF2FAB-F355-4BC6-A16B-3D677993299B}" type="slidenum">
              <a:rPr lang="en-US" smtClean="0"/>
              <a:t>12</a:t>
            </a:fld>
            <a:endParaRPr lang="en-US"/>
          </a:p>
        </p:txBody>
      </p:sp>
    </p:spTree>
    <p:extLst>
      <p:ext uri="{BB962C8B-B14F-4D97-AF65-F5344CB8AC3E}">
        <p14:creationId xmlns:p14="http://schemas.microsoft.com/office/powerpoint/2010/main" val="1314847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1DF2FAB-F355-4BC6-A16B-3D677993299B}" type="slidenum">
              <a:rPr lang="en-US" smtClean="0"/>
              <a:t>13</a:t>
            </a:fld>
            <a:endParaRPr lang="en-US"/>
          </a:p>
        </p:txBody>
      </p:sp>
    </p:spTree>
    <p:extLst>
      <p:ext uri="{BB962C8B-B14F-4D97-AF65-F5344CB8AC3E}">
        <p14:creationId xmlns:p14="http://schemas.microsoft.com/office/powerpoint/2010/main" val="146833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27527"/>
            <a:ext cx="7766936" cy="1646302"/>
          </a:xfrm>
        </p:spPr>
        <p:txBody>
          <a:bodyPr/>
          <a:lstStyle/>
          <a:p>
            <a:r>
              <a:rPr lang="en-US" dirty="0" smtClean="0"/>
              <a:t>Democracy Develops in Ancient Greece</a:t>
            </a:r>
            <a:endParaRPr lang="en-US" dirty="0"/>
          </a:p>
        </p:txBody>
      </p:sp>
      <p:sp>
        <p:nvSpPr>
          <p:cNvPr id="3" name="Subtitle 2"/>
          <p:cNvSpPr>
            <a:spLocks noGrp="1"/>
          </p:cNvSpPr>
          <p:nvPr>
            <p:ph type="subTitle" idx="1"/>
          </p:nvPr>
        </p:nvSpPr>
        <p:spPr>
          <a:xfrm>
            <a:off x="1507067" y="2885091"/>
            <a:ext cx="7766936" cy="3578772"/>
          </a:xfrm>
        </p:spPr>
        <p:txBody>
          <a:bodyPr>
            <a:normAutofit/>
          </a:bodyPr>
          <a:lstStyle/>
          <a:p>
            <a:r>
              <a:rPr lang="en-US" sz="2000" b="1" u="sng" dirty="0" smtClean="0"/>
              <a:t>HA 1.4</a:t>
            </a:r>
          </a:p>
          <a:p>
            <a:pPr algn="l"/>
            <a:r>
              <a:rPr lang="en-US" dirty="0" smtClean="0"/>
              <a:t>You will be able to …</a:t>
            </a:r>
          </a:p>
          <a:p>
            <a:pPr marL="285750" indent="-285750" algn="l">
              <a:buFont typeface="Arial" panose="020B0604020202020204" pitchFamily="34" charset="0"/>
              <a:buChar char="•"/>
            </a:pPr>
            <a:r>
              <a:rPr lang="en-US" dirty="0" smtClean="0"/>
              <a:t>Distinguish from among four forms of government—monarchy, oligarchy, tyranny, and democracy</a:t>
            </a:r>
          </a:p>
          <a:p>
            <a:pPr marL="285750" indent="-285750" algn="l">
              <a:buFont typeface="Arial" panose="020B0604020202020204" pitchFamily="34" charset="0"/>
              <a:buChar char="•"/>
            </a:pPr>
            <a:r>
              <a:rPr lang="en-US" dirty="0" smtClean="0"/>
              <a:t>Explain the etymologies of monarchy, oligarchy, tyranny and democracy</a:t>
            </a:r>
          </a:p>
          <a:p>
            <a:pPr marL="285750" indent="-285750" algn="l">
              <a:buFont typeface="Arial" panose="020B0604020202020204" pitchFamily="34" charset="0"/>
              <a:buChar char="•"/>
            </a:pPr>
            <a:r>
              <a:rPr lang="en-US" dirty="0" smtClean="0"/>
              <a:t>Describe how democracy emerged in Greece during the late 500s BCE</a:t>
            </a:r>
            <a:endParaRPr lang="en-US" dirty="0"/>
          </a:p>
        </p:txBody>
      </p:sp>
    </p:spTree>
    <p:extLst>
      <p:ext uri="{BB962C8B-B14F-4D97-AF65-F5344CB8AC3E}">
        <p14:creationId xmlns:p14="http://schemas.microsoft.com/office/powerpoint/2010/main" val="134003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166256"/>
            <a:ext cx="2550775" cy="1320800"/>
          </a:xfrm>
        </p:spPr>
        <p:txBody>
          <a:bodyPr/>
          <a:lstStyle/>
          <a:p>
            <a:r>
              <a:rPr lang="en-US" dirty="0" smtClean="0"/>
              <a:t>Scenario</a:t>
            </a:r>
            <a:br>
              <a:rPr lang="en-US" dirty="0" smtClean="0"/>
            </a:br>
            <a:r>
              <a:rPr lang="en-US" dirty="0" smtClean="0"/>
              <a:t>Tyranny</a:t>
            </a:r>
            <a:endParaRPr lang="en-US" dirty="0"/>
          </a:p>
        </p:txBody>
      </p:sp>
      <p:sp>
        <p:nvSpPr>
          <p:cNvPr id="5" name="Content Placeholder 4"/>
          <p:cNvSpPr>
            <a:spLocks noGrp="1"/>
          </p:cNvSpPr>
          <p:nvPr>
            <p:ph sz="half" idx="1"/>
          </p:nvPr>
        </p:nvSpPr>
        <p:spPr>
          <a:xfrm>
            <a:off x="677334" y="1487056"/>
            <a:ext cx="5030739" cy="5121562"/>
          </a:xfrm>
        </p:spPr>
        <p:txBody>
          <a:bodyPr>
            <a:normAutofit/>
          </a:bodyPr>
          <a:lstStyle/>
          <a:p>
            <a:r>
              <a:rPr lang="en-US" dirty="0"/>
              <a:t>Discontent with the aristocratic leaders of oligarchies in ancient Greece led to the rise of new leaders called </a:t>
            </a:r>
            <a:r>
              <a:rPr lang="en-US" sz="3200" b="1" i="1" dirty="0"/>
              <a:t>tyrants</a:t>
            </a:r>
            <a:r>
              <a:rPr lang="en-US" dirty="0"/>
              <a:t>.</a:t>
            </a:r>
          </a:p>
          <a:p>
            <a:r>
              <a:rPr lang="en-US" dirty="0"/>
              <a:t>The Greek used the work tyranny differently than we do today.  To them it meant one person who rules well by force and single-handedly.</a:t>
            </a:r>
          </a:p>
          <a:p>
            <a:endParaRPr lang="en-US" dirty="0" smtClean="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69314" y="1487056"/>
            <a:ext cx="5648388" cy="2447635"/>
          </a:xfrm>
        </p:spPr>
      </p:pic>
    </p:spTree>
    <p:extLst>
      <p:ext uri="{BB962C8B-B14F-4D97-AF65-F5344CB8AC3E}">
        <p14:creationId xmlns:p14="http://schemas.microsoft.com/office/powerpoint/2010/main" val="3171308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Simulation </a:t>
            </a:r>
            <a:r>
              <a:rPr lang="en-US" dirty="0" smtClean="0"/>
              <a:t>3a</a:t>
            </a:r>
            <a:br>
              <a:rPr lang="en-US" dirty="0" smtClean="0"/>
            </a:br>
            <a:r>
              <a:rPr lang="en-US" dirty="0" smtClean="0"/>
              <a:t>Tyranny</a:t>
            </a:r>
            <a:endParaRPr lang="en-US" dirty="0"/>
          </a:p>
        </p:txBody>
      </p:sp>
      <p:sp>
        <p:nvSpPr>
          <p:cNvPr id="5" name="Content Placeholder 4"/>
          <p:cNvSpPr>
            <a:spLocks noGrp="1"/>
          </p:cNvSpPr>
          <p:nvPr>
            <p:ph sz="half" idx="1"/>
          </p:nvPr>
        </p:nvSpPr>
        <p:spPr>
          <a:xfrm>
            <a:off x="677334" y="1828800"/>
            <a:ext cx="4864484" cy="4932218"/>
          </a:xfrm>
        </p:spPr>
        <p:txBody>
          <a:bodyPr>
            <a:normAutofit/>
          </a:bodyPr>
          <a:lstStyle/>
          <a:p>
            <a:r>
              <a:rPr lang="en-US" dirty="0" smtClean="0"/>
              <a:t>Our new Tyrant will now program the radio.</a:t>
            </a:r>
          </a:p>
          <a:p>
            <a:pPr lvl="1"/>
            <a:r>
              <a:rPr lang="en-US" dirty="0" smtClean="0"/>
              <a:t>All persons who have black hair may give the tyrant input on what radio station he/she might play.</a:t>
            </a:r>
          </a:p>
          <a:p>
            <a:r>
              <a:rPr lang="en-US" dirty="0" smtClean="0"/>
              <a:t>Tyrants got power by making political promises to certain segments of society.</a:t>
            </a:r>
            <a:endParaRPr lang="en-US" dirty="0" smtClean="0"/>
          </a:p>
          <a:p>
            <a:pPr lvl="1"/>
            <a:r>
              <a:rPr lang="en-US" dirty="0" smtClean="0"/>
              <a:t>If you gave input you must also give the tyrant a token (a pen or a pencil.)</a:t>
            </a:r>
          </a:p>
          <a:p>
            <a:r>
              <a:rPr lang="en-US" dirty="0" smtClean="0"/>
              <a:t>Tyrants got wealthier as they gained more political power.</a:t>
            </a:r>
          </a:p>
          <a:p>
            <a:r>
              <a:rPr lang="en-US" dirty="0" smtClean="0"/>
              <a:t>Read your class reading on tyranny while the radio is playing</a:t>
            </a:r>
          </a:p>
          <a:p>
            <a:pPr lvl="1"/>
            <a:endParaRPr lang="en-US" dirty="0"/>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67736" y="1681089"/>
            <a:ext cx="5999919" cy="2599965"/>
          </a:xfrm>
        </p:spPr>
      </p:pic>
    </p:spTree>
    <p:extLst>
      <p:ext uri="{BB962C8B-B14F-4D97-AF65-F5344CB8AC3E}">
        <p14:creationId xmlns:p14="http://schemas.microsoft.com/office/powerpoint/2010/main" val="1146960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665019"/>
            <a:ext cx="8596668" cy="5376344"/>
          </a:xfrm>
        </p:spPr>
        <p:txBody>
          <a:bodyPr>
            <a:normAutofit/>
          </a:bodyPr>
          <a:lstStyle/>
          <a:p>
            <a:r>
              <a:rPr lang="en-US" sz="2800" dirty="0" smtClean="0"/>
              <a:t>Ordinary citizens, members of the middle class, and aristocrats, how did you feel in this part of the activity?</a:t>
            </a:r>
          </a:p>
          <a:p>
            <a:r>
              <a:rPr lang="en-US" sz="2800" dirty="0" smtClean="0"/>
              <a:t>Tyrant, how did you feel?</a:t>
            </a:r>
          </a:p>
          <a:p>
            <a:r>
              <a:rPr lang="en-US" sz="2800" dirty="0" smtClean="0"/>
              <a:t>Who makes the decisions in a tyranny?</a:t>
            </a:r>
          </a:p>
          <a:p>
            <a:r>
              <a:rPr lang="en-US" sz="2800" dirty="0" smtClean="0"/>
              <a:t>What are the advantages of a tyranny?  …disadvantages?</a:t>
            </a:r>
          </a:p>
          <a:p>
            <a:r>
              <a:rPr lang="en-US" sz="2800" dirty="0" smtClean="0"/>
              <a:t>Why do you think tyrannies developed after oligarchies in ancient Greece?</a:t>
            </a:r>
          </a:p>
          <a:p>
            <a:r>
              <a:rPr lang="en-US" sz="2800" dirty="0" smtClean="0"/>
              <a:t>Why did tyrannies decline in ancient Greece?</a:t>
            </a:r>
          </a:p>
          <a:p>
            <a:endParaRPr lang="en-US" sz="2400" dirty="0"/>
          </a:p>
        </p:txBody>
      </p:sp>
    </p:spTree>
    <p:extLst>
      <p:ext uri="{BB962C8B-B14F-4D97-AF65-F5344CB8AC3E}">
        <p14:creationId xmlns:p14="http://schemas.microsoft.com/office/powerpoint/2010/main" val="101742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166256"/>
            <a:ext cx="2550775" cy="1320800"/>
          </a:xfrm>
        </p:spPr>
        <p:txBody>
          <a:bodyPr/>
          <a:lstStyle/>
          <a:p>
            <a:r>
              <a:rPr lang="en-US" dirty="0" smtClean="0"/>
              <a:t>Scenario</a:t>
            </a:r>
            <a:br>
              <a:rPr lang="en-US" dirty="0" smtClean="0"/>
            </a:br>
            <a:r>
              <a:rPr lang="en-US" dirty="0" smtClean="0"/>
              <a:t>Democracy</a:t>
            </a:r>
            <a:endParaRPr lang="en-US" dirty="0"/>
          </a:p>
        </p:txBody>
      </p:sp>
      <p:sp>
        <p:nvSpPr>
          <p:cNvPr id="5" name="Content Placeholder 4"/>
          <p:cNvSpPr>
            <a:spLocks noGrp="1"/>
          </p:cNvSpPr>
          <p:nvPr>
            <p:ph sz="half" idx="1"/>
          </p:nvPr>
        </p:nvSpPr>
        <p:spPr>
          <a:xfrm>
            <a:off x="677334" y="1487056"/>
            <a:ext cx="5030739" cy="5121562"/>
          </a:xfrm>
        </p:spPr>
        <p:txBody>
          <a:bodyPr>
            <a:normAutofit/>
          </a:bodyPr>
          <a:lstStyle/>
          <a:p>
            <a:r>
              <a:rPr lang="en-US" dirty="0" smtClean="0"/>
              <a:t>Since you were dissatisfied with the actions of our tyrant, we will now use the principles of a fourth type of government to program our radio.</a:t>
            </a:r>
          </a:p>
          <a:p>
            <a:r>
              <a:rPr lang="en-US" dirty="0" smtClean="0"/>
              <a:t>Democracy developed around 510 BCE in Athens after a harsh tyrant was overthrown.  </a:t>
            </a:r>
          </a:p>
          <a:p>
            <a:r>
              <a:rPr lang="en-US" dirty="0" smtClean="0"/>
              <a:t>Athenian citizens chose to share political power among themselves.  </a:t>
            </a:r>
          </a:p>
          <a:p>
            <a:r>
              <a:rPr lang="en-US" dirty="0" smtClean="0"/>
              <a:t>In a democracy, political decisions are made by majority vote.</a:t>
            </a:r>
            <a:endParaRPr lang="en-US" dirty="0" smtClean="0"/>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34203" y="1321234"/>
            <a:ext cx="5715737" cy="2350221"/>
          </a:xfrm>
        </p:spPr>
      </p:pic>
    </p:spTree>
    <p:extLst>
      <p:ext uri="{BB962C8B-B14F-4D97-AF65-F5344CB8AC3E}">
        <p14:creationId xmlns:p14="http://schemas.microsoft.com/office/powerpoint/2010/main" val="2350366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166254"/>
            <a:ext cx="3894666" cy="1320800"/>
          </a:xfrm>
        </p:spPr>
        <p:txBody>
          <a:bodyPr/>
          <a:lstStyle/>
          <a:p>
            <a:r>
              <a:rPr lang="en-US" dirty="0" smtClean="0"/>
              <a:t>Simulation </a:t>
            </a:r>
            <a:r>
              <a:rPr lang="en-US" dirty="0"/>
              <a:t>4</a:t>
            </a:r>
            <a:r>
              <a:rPr lang="en-US" dirty="0" smtClean="0"/>
              <a:t>a</a:t>
            </a:r>
            <a:br>
              <a:rPr lang="en-US" dirty="0" smtClean="0"/>
            </a:br>
            <a:r>
              <a:rPr lang="en-US" dirty="0" smtClean="0"/>
              <a:t>Democracy</a:t>
            </a:r>
            <a:endParaRPr lang="en-US" dirty="0"/>
          </a:p>
        </p:txBody>
      </p:sp>
      <p:sp>
        <p:nvSpPr>
          <p:cNvPr id="5" name="Content Placeholder 4"/>
          <p:cNvSpPr>
            <a:spLocks noGrp="1"/>
          </p:cNvSpPr>
          <p:nvPr>
            <p:ph sz="half" idx="1"/>
          </p:nvPr>
        </p:nvSpPr>
        <p:spPr>
          <a:xfrm>
            <a:off x="483370" y="1487053"/>
            <a:ext cx="5361120" cy="5204691"/>
          </a:xfrm>
        </p:spPr>
        <p:txBody>
          <a:bodyPr>
            <a:normAutofit lnSpcReduction="10000"/>
          </a:bodyPr>
          <a:lstStyle/>
          <a:p>
            <a:r>
              <a:rPr lang="en-US" dirty="0" smtClean="0"/>
              <a:t>You will now vote on how to program the radio.  </a:t>
            </a:r>
          </a:p>
          <a:p>
            <a:r>
              <a:rPr lang="en-US" dirty="0" smtClean="0"/>
              <a:t>The decision will be based on the wishes of the majority.</a:t>
            </a:r>
          </a:p>
          <a:p>
            <a:r>
              <a:rPr lang="en-US" dirty="0" smtClean="0"/>
              <a:t>The station chosen and the volume must be acceptable to more than half the students in our class.  </a:t>
            </a:r>
          </a:p>
          <a:p>
            <a:r>
              <a:rPr lang="en-US" dirty="0" smtClean="0"/>
              <a:t>You have 2 minutes to make your decision.</a:t>
            </a:r>
          </a:p>
          <a:p>
            <a:r>
              <a:rPr lang="en-US" dirty="0" smtClean="0"/>
              <a:t>You may quietly voice your opinions</a:t>
            </a:r>
          </a:p>
          <a:p>
            <a:r>
              <a:rPr lang="en-US" dirty="0" smtClean="0"/>
              <a:t>Have a few of you maintain order so that everyone’s voice can be heard and votes can be counted quickly.</a:t>
            </a:r>
          </a:p>
          <a:p>
            <a:r>
              <a:rPr lang="en-US" dirty="0" smtClean="0"/>
              <a:t>Once the majority of you have agreed on the station you may program the radio.</a:t>
            </a:r>
          </a:p>
          <a:p>
            <a:r>
              <a:rPr lang="en-US" dirty="0"/>
              <a:t>Read your class reading on tyranny while the radio is playing</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44490" y="1067594"/>
            <a:ext cx="5860870" cy="2409897"/>
          </a:xfrm>
        </p:spPr>
      </p:pic>
    </p:spTree>
    <p:extLst>
      <p:ext uri="{BB962C8B-B14F-4D97-AF65-F5344CB8AC3E}">
        <p14:creationId xmlns:p14="http://schemas.microsoft.com/office/powerpoint/2010/main" val="987508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665019"/>
            <a:ext cx="8596668" cy="5376344"/>
          </a:xfrm>
        </p:spPr>
        <p:txBody>
          <a:bodyPr>
            <a:normAutofit/>
          </a:bodyPr>
          <a:lstStyle/>
          <a:p>
            <a:r>
              <a:rPr lang="en-US" sz="3200" dirty="0" smtClean="0"/>
              <a:t>How did you feel in this part of our simulation?</a:t>
            </a:r>
          </a:p>
          <a:p>
            <a:r>
              <a:rPr lang="en-US" sz="3200" dirty="0" smtClean="0"/>
              <a:t>Who makes the decisions in a democracy?</a:t>
            </a:r>
          </a:p>
          <a:p>
            <a:r>
              <a:rPr lang="en-US" sz="3200" dirty="0" smtClean="0"/>
              <a:t>What are the advantages of a democracy? …disadvantages?</a:t>
            </a:r>
          </a:p>
          <a:p>
            <a:r>
              <a:rPr lang="en-US" sz="3200" dirty="0" smtClean="0"/>
              <a:t>Why do you think democracy developed in ancient Greece?</a:t>
            </a:r>
            <a:endParaRPr lang="en-US" sz="3200" dirty="0"/>
          </a:p>
        </p:txBody>
      </p:sp>
    </p:spTree>
    <p:extLst>
      <p:ext uri="{BB962C8B-B14F-4D97-AF65-F5344CB8AC3E}">
        <p14:creationId xmlns:p14="http://schemas.microsoft.com/office/powerpoint/2010/main" val="649104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Anarchy</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6315" y="2452254"/>
            <a:ext cx="4905601" cy="1870363"/>
          </a:xfrm>
        </p:spPr>
      </p:pic>
      <p:sp>
        <p:nvSpPr>
          <p:cNvPr id="4" name="Content Placeholder 3"/>
          <p:cNvSpPr>
            <a:spLocks noGrp="1"/>
          </p:cNvSpPr>
          <p:nvPr>
            <p:ph sz="half" idx="2"/>
          </p:nvPr>
        </p:nvSpPr>
        <p:spPr>
          <a:xfrm>
            <a:off x="5838116" y="1717243"/>
            <a:ext cx="4184034" cy="3880773"/>
          </a:xfrm>
        </p:spPr>
        <p:txBody>
          <a:bodyPr>
            <a:noAutofit/>
          </a:bodyPr>
          <a:lstStyle/>
          <a:p>
            <a:r>
              <a:rPr lang="en-US" sz="2800" dirty="0"/>
              <a:t>Sometimes, after one ruler or group had been overthrown, no-one at all ruled for a while. This was called anarchy, from the Greek word </a:t>
            </a:r>
            <a:r>
              <a:rPr lang="en-US" sz="2800" dirty="0" err="1"/>
              <a:t>anarkhos</a:t>
            </a:r>
            <a:r>
              <a:rPr lang="en-US" sz="2800" dirty="0"/>
              <a:t>, meaning ‘without a ruler’.</a:t>
            </a:r>
          </a:p>
        </p:txBody>
      </p:sp>
    </p:spTree>
    <p:extLst>
      <p:ext uri="{BB962C8B-B14F-4D97-AF65-F5344CB8AC3E}">
        <p14:creationId xmlns:p14="http://schemas.microsoft.com/office/powerpoint/2010/main" val="3603093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sz="2400" dirty="0" smtClean="0"/>
              <a:t>Use what you’ve learned in the simulation to fill in student handout 1.4B.  </a:t>
            </a:r>
            <a:endParaRPr lang="en-US" sz="2400" dirty="0"/>
          </a:p>
          <a:p>
            <a:r>
              <a:rPr lang="en-US" sz="2400" dirty="0" smtClean="0"/>
              <a:t>Write your name and period on both sides</a:t>
            </a:r>
          </a:p>
          <a:p>
            <a:r>
              <a:rPr lang="en-US" sz="2400" dirty="0" smtClean="0"/>
              <a:t>Write ISN Page 31 on both sides.</a:t>
            </a:r>
          </a:p>
          <a:p>
            <a:r>
              <a:rPr lang="en-US" sz="2400" dirty="0" smtClean="0"/>
              <a:t>When finished tape the worksheet loosely on page 31.</a:t>
            </a:r>
          </a:p>
          <a:p>
            <a:r>
              <a:rPr lang="en-US" sz="2400" dirty="0" smtClean="0"/>
              <a:t>BE SURE YOU CAN SEE YOUR HANDWRITTEN NOTES ON PAGE 31 TOO.</a:t>
            </a:r>
            <a:endParaRPr lang="en-US" sz="2400" dirty="0"/>
          </a:p>
        </p:txBody>
      </p:sp>
    </p:spTree>
    <p:extLst>
      <p:ext uri="{BB962C8B-B14F-4D97-AF65-F5344CB8AC3E}">
        <p14:creationId xmlns:p14="http://schemas.microsoft.com/office/powerpoint/2010/main" val="383163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Monarchy</a:t>
            </a:r>
            <a:endParaRPr lang="en-US" dirty="0"/>
          </a:p>
        </p:txBody>
      </p:sp>
      <p:sp>
        <p:nvSpPr>
          <p:cNvPr id="3" name="Content Placeholder 2"/>
          <p:cNvSpPr>
            <a:spLocks noGrp="1"/>
          </p:cNvSpPr>
          <p:nvPr>
            <p:ph sz="half" idx="1"/>
          </p:nvPr>
        </p:nvSpPr>
        <p:spPr>
          <a:xfrm>
            <a:off x="332510" y="2160589"/>
            <a:ext cx="4528860" cy="3880772"/>
          </a:xfrm>
        </p:spPr>
        <p:txBody>
          <a:bodyPr>
            <a:normAutofit/>
          </a:bodyPr>
          <a:lstStyle/>
          <a:p>
            <a:r>
              <a:rPr lang="en-US" dirty="0" smtClean="0"/>
              <a:t>At </a:t>
            </a:r>
            <a:r>
              <a:rPr lang="en-US" dirty="0"/>
              <a:t>first, most city-states were ruled by kings. This type of government is called a monarchy from the Greek words mono meaning ‘one’ and </a:t>
            </a:r>
            <a:r>
              <a:rPr lang="en-US" dirty="0" err="1"/>
              <a:t>arkho</a:t>
            </a:r>
            <a:r>
              <a:rPr lang="en-US" dirty="0"/>
              <a:t> meaning ‘rule’. The king often ruled with the help of a council of nobles or rich landowners called the aristocracy. On the death of a king, his eldest son took his place. This is called ‘hereditary rule’, which means that power is passed on through the one family.</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27964" y="914400"/>
            <a:ext cx="3846035" cy="5591295"/>
          </a:xfrm>
        </p:spPr>
      </p:pic>
    </p:spTree>
    <p:extLst>
      <p:ext uri="{BB962C8B-B14F-4D97-AF65-F5344CB8AC3E}">
        <p14:creationId xmlns:p14="http://schemas.microsoft.com/office/powerpoint/2010/main" val="1699053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Aristocracy</a:t>
            </a:r>
            <a:endParaRPr lang="en-US" dirty="0"/>
          </a:p>
        </p:txBody>
      </p:sp>
      <p:sp>
        <p:nvSpPr>
          <p:cNvPr id="3" name="Content Placeholder 2"/>
          <p:cNvSpPr>
            <a:spLocks noGrp="1"/>
          </p:cNvSpPr>
          <p:nvPr>
            <p:ph sz="half" idx="1"/>
          </p:nvPr>
        </p:nvSpPr>
        <p:spPr>
          <a:xfrm>
            <a:off x="677334" y="1399308"/>
            <a:ext cx="4184035" cy="5361709"/>
          </a:xfrm>
        </p:spPr>
        <p:txBody>
          <a:bodyPr>
            <a:noAutofit/>
          </a:bodyPr>
          <a:lstStyle/>
          <a:p>
            <a:r>
              <a:rPr lang="en-US" sz="2400" dirty="0"/>
              <a:t>By 800 BC many city-states were ruled by rich landowners. This type of government is called an aristocracy, from the Greek words aristos, meaning ‘the best people’ and </a:t>
            </a:r>
            <a:r>
              <a:rPr lang="en-US" sz="2400" dirty="0" err="1"/>
              <a:t>kratos</a:t>
            </a:r>
            <a:r>
              <a:rPr lang="en-US" sz="2400" dirty="0"/>
              <a:t> meaning ‘power’. In an aristocracy, power is inherited or passed down from parents to their children.</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79027" y="1399308"/>
            <a:ext cx="6378160" cy="3486728"/>
          </a:xfrm>
        </p:spPr>
      </p:pic>
    </p:spTree>
    <p:extLst>
      <p:ext uri="{BB962C8B-B14F-4D97-AF65-F5344CB8AC3E}">
        <p14:creationId xmlns:p14="http://schemas.microsoft.com/office/powerpoint/2010/main" val="152417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9673977"/>
              </p:ext>
            </p:extLst>
          </p:nvPr>
        </p:nvGraphicFramePr>
        <p:xfrm>
          <a:off x="677863" y="1340069"/>
          <a:ext cx="10626012" cy="5076497"/>
        </p:xfrm>
        <a:graphic>
          <a:graphicData uri="http://schemas.openxmlformats.org/drawingml/2006/table">
            <a:tbl>
              <a:tblPr firstRow="1" firstCol="1" lastRow="1" lastCol="1" bandRow="1" bandCol="1">
                <a:tableStyleId>{5C22544A-7EE6-4342-B048-85BDC9FD1C3A}</a:tableStyleId>
              </a:tblPr>
              <a:tblGrid>
                <a:gridCol w="3689185"/>
                <a:gridCol w="3673366"/>
                <a:gridCol w="3263461"/>
              </a:tblGrid>
              <a:tr h="5076497">
                <a:tc>
                  <a:txBody>
                    <a:bodyPr/>
                    <a:lstStyle/>
                    <a:p>
                      <a:pPr marL="0" marR="0">
                        <a:spcBef>
                          <a:spcPts val="0"/>
                        </a:spcBef>
                        <a:spcAft>
                          <a:spcPts val="0"/>
                        </a:spcAft>
                      </a:pPr>
                      <a:r>
                        <a:rPr lang="en-US" sz="1800" dirty="0" smtClean="0">
                          <a:effectLst/>
                        </a:rPr>
                        <a:t>GEH </a:t>
                      </a:r>
                      <a:r>
                        <a:rPr lang="en-US" sz="1800" dirty="0">
                          <a:effectLst/>
                        </a:rPr>
                        <a:t>4.5.1- Identify the major forms of government in the Eastern Hemisphere and compare them with the United States</a:t>
                      </a:r>
                      <a:r>
                        <a:rPr lang="en-US" sz="1800" dirty="0" smtClean="0">
                          <a:effectLst/>
                        </a:rPr>
                        <a:t>.</a:t>
                      </a:r>
                    </a:p>
                    <a:p>
                      <a:pPr marL="0" marR="0">
                        <a:spcBef>
                          <a:spcPts val="0"/>
                        </a:spcBef>
                        <a:spcAft>
                          <a:spcPts val="0"/>
                        </a:spcAft>
                      </a:pPr>
                      <a:endParaRPr lang="en-US" sz="1800" dirty="0">
                        <a:effectLst/>
                      </a:endParaRPr>
                    </a:p>
                    <a:p>
                      <a:pPr marL="0" marR="0" algn="ctr">
                        <a:spcBef>
                          <a:spcPts val="0"/>
                        </a:spcBef>
                        <a:spcAft>
                          <a:spcPts val="0"/>
                        </a:spcAft>
                      </a:pPr>
                      <a:r>
                        <a:rPr lang="en-US" sz="1800" dirty="0" smtClean="0">
                          <a:effectLst/>
                        </a:rPr>
                        <a:t>AND</a:t>
                      </a:r>
                    </a:p>
                    <a:p>
                      <a:pPr marL="0" marR="0" algn="ctr">
                        <a:spcBef>
                          <a:spcPts val="0"/>
                        </a:spcBef>
                        <a:spcAft>
                          <a:spcPts val="0"/>
                        </a:spcAft>
                      </a:pPr>
                      <a:endParaRPr lang="en-US" sz="1800" dirty="0">
                        <a:effectLst/>
                      </a:endParaRPr>
                    </a:p>
                    <a:p>
                      <a:pPr marL="0" marR="0">
                        <a:spcBef>
                          <a:spcPts val="0"/>
                        </a:spcBef>
                        <a:spcAft>
                          <a:spcPts val="0"/>
                        </a:spcAft>
                      </a:pPr>
                      <a:r>
                        <a:rPr lang="en-US" sz="1800" dirty="0">
                          <a:effectLst/>
                        </a:rPr>
                        <a:t>WHC 4.4.2- Analyze the various political influences which shaped western civilization including the City-State, Monarchy, Republic, Nation-State, and Democracy.</a:t>
                      </a:r>
                    </a:p>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66125" marR="66125" marT="0" marB="0"/>
                </a:tc>
                <a:tc>
                  <a:txBody>
                    <a:bodyPr/>
                    <a:lstStyle/>
                    <a:p>
                      <a:pPr marL="0" marR="0">
                        <a:spcBef>
                          <a:spcPts val="0"/>
                        </a:spcBef>
                        <a:spcAft>
                          <a:spcPts val="0"/>
                        </a:spcAft>
                      </a:pPr>
                      <a:r>
                        <a:rPr lang="en-US" sz="1800" u="sng" dirty="0">
                          <a:effectLst/>
                        </a:rPr>
                        <a:t>Declarative Knowledge</a:t>
                      </a:r>
                      <a:r>
                        <a:rPr lang="en-US" sz="1800" u="sng" dirty="0" smtClean="0">
                          <a:effectLst/>
                        </a:rPr>
                        <a:t>:</a:t>
                      </a:r>
                    </a:p>
                    <a:p>
                      <a:pPr marL="0" marR="0">
                        <a:spcBef>
                          <a:spcPts val="0"/>
                        </a:spcBef>
                        <a:spcAft>
                          <a:spcPts val="0"/>
                        </a:spcAft>
                      </a:pPr>
                      <a:endParaRPr lang="en-US" sz="1800" u="sng" dirty="0">
                        <a:effectLst/>
                      </a:endParaRPr>
                    </a:p>
                    <a:p>
                      <a:pPr marL="285750" marR="0" indent="-285750">
                        <a:spcBef>
                          <a:spcPts val="0"/>
                        </a:spcBef>
                        <a:spcAft>
                          <a:spcPts val="0"/>
                        </a:spcAft>
                        <a:buFont typeface="Wingdings" panose="05000000000000000000" pitchFamily="2" charset="2"/>
                        <a:buChar char="§"/>
                      </a:pPr>
                      <a:r>
                        <a:rPr lang="en-US" sz="1800" dirty="0" smtClean="0">
                          <a:effectLst/>
                        </a:rPr>
                        <a:t>Understand </a:t>
                      </a:r>
                      <a:r>
                        <a:rPr lang="en-US" sz="1800" dirty="0">
                          <a:effectLst/>
                        </a:rPr>
                        <a:t>the attributes of different government systems</a:t>
                      </a:r>
                      <a:r>
                        <a:rPr lang="en-US" sz="1800" dirty="0" smtClean="0">
                          <a:effectLst/>
                        </a:rPr>
                        <a:t>.</a:t>
                      </a:r>
                    </a:p>
                    <a:p>
                      <a:pPr marL="285750" marR="0" indent="-285750">
                        <a:spcBef>
                          <a:spcPts val="0"/>
                        </a:spcBef>
                        <a:spcAft>
                          <a:spcPts val="0"/>
                        </a:spcAft>
                        <a:buFont typeface="Wingdings" panose="05000000000000000000" pitchFamily="2" charset="2"/>
                        <a:buChar char="§"/>
                      </a:pPr>
                      <a:r>
                        <a:rPr lang="en-US" sz="1800" dirty="0" smtClean="0">
                          <a:effectLst/>
                        </a:rPr>
                        <a:t>Identify </a:t>
                      </a:r>
                      <a:r>
                        <a:rPr lang="en-US" sz="1800" dirty="0">
                          <a:effectLst/>
                        </a:rPr>
                        <a:t>the forms of government that developed in the ancient Greek city-states (e.g., monarchy, oligarchy, democracy, tyrants, and anarchy)</a:t>
                      </a:r>
                    </a:p>
                    <a:p>
                      <a:pPr marL="285750" marR="0" indent="-285750">
                        <a:spcBef>
                          <a:spcPts val="0"/>
                        </a:spcBef>
                        <a:spcAft>
                          <a:spcPts val="0"/>
                        </a:spcAft>
                        <a:buFont typeface="Wingdings" panose="05000000000000000000" pitchFamily="2" charset="2"/>
                        <a:buChar char="§"/>
                      </a:pPr>
                      <a:endParaRPr lang="en-US" sz="1800" dirty="0">
                        <a:effectLst/>
                        <a:latin typeface="Times New Roman" panose="02020603050405020304" pitchFamily="18" charset="0"/>
                        <a:ea typeface="Times New Roman" panose="02020603050405020304" pitchFamily="18" charset="0"/>
                      </a:endParaRPr>
                    </a:p>
                  </a:txBody>
                  <a:tcPr marL="66125" marR="66125" marT="0" marB="0"/>
                </a:tc>
                <a:tc>
                  <a:txBody>
                    <a:bodyPr/>
                    <a:lstStyle/>
                    <a:p>
                      <a:pPr marL="0" marR="0">
                        <a:spcBef>
                          <a:spcPts val="0"/>
                        </a:spcBef>
                        <a:spcAft>
                          <a:spcPts val="0"/>
                        </a:spcAft>
                      </a:pPr>
                      <a:r>
                        <a:rPr lang="en-US" sz="1800" u="sng" dirty="0">
                          <a:effectLst/>
                        </a:rPr>
                        <a:t>Procedural Knowledge</a:t>
                      </a:r>
                      <a:r>
                        <a:rPr lang="en-US" sz="1800" u="sng" dirty="0" smtClean="0">
                          <a:effectLst/>
                        </a:rPr>
                        <a:t>:</a:t>
                      </a:r>
                    </a:p>
                    <a:p>
                      <a:pPr marL="0" marR="0">
                        <a:spcBef>
                          <a:spcPts val="0"/>
                        </a:spcBef>
                        <a:spcAft>
                          <a:spcPts val="0"/>
                        </a:spcAft>
                      </a:pPr>
                      <a:endParaRPr lang="en-US" sz="1800" u="sng" dirty="0">
                        <a:effectLst/>
                      </a:endParaRPr>
                    </a:p>
                    <a:p>
                      <a:pPr marL="0" marR="0">
                        <a:spcBef>
                          <a:spcPts val="0"/>
                        </a:spcBef>
                        <a:spcAft>
                          <a:spcPts val="0"/>
                        </a:spcAft>
                      </a:pPr>
                      <a:r>
                        <a:rPr lang="en-US" sz="1800" dirty="0">
                          <a:effectLst/>
                        </a:rPr>
                        <a:t>- Compare Greek democracy to the United State’s democracy (e.g., elections, representation, and citizens)</a:t>
                      </a:r>
                    </a:p>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66125" marR="66125" marT="0" marB="0"/>
                </a:tc>
              </a:tr>
            </a:tbl>
          </a:graphicData>
        </a:graphic>
      </p:graphicFrame>
    </p:spTree>
    <p:extLst>
      <p:ext uri="{BB962C8B-B14F-4D97-AF65-F5344CB8AC3E}">
        <p14:creationId xmlns:p14="http://schemas.microsoft.com/office/powerpoint/2010/main" val="403485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Oligarchy</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334" y="1916466"/>
            <a:ext cx="4026388" cy="3261374"/>
          </a:xfrm>
        </p:spPr>
      </p:pic>
      <p:sp>
        <p:nvSpPr>
          <p:cNvPr id="4" name="Content Placeholder 3"/>
          <p:cNvSpPr>
            <a:spLocks noGrp="1"/>
          </p:cNvSpPr>
          <p:nvPr>
            <p:ph sz="half" idx="2"/>
          </p:nvPr>
        </p:nvSpPr>
        <p:spPr>
          <a:xfrm>
            <a:off x="5089969" y="1052945"/>
            <a:ext cx="4732904" cy="5334000"/>
          </a:xfrm>
        </p:spPr>
        <p:txBody>
          <a:bodyPr>
            <a:noAutofit/>
          </a:bodyPr>
          <a:lstStyle/>
          <a:p>
            <a:r>
              <a:rPr lang="en-US" sz="2800" dirty="0"/>
              <a:t>Where a small group ruled, government was called an oligarchy, from the word </a:t>
            </a:r>
            <a:r>
              <a:rPr lang="en-US" sz="2800" dirty="0" err="1"/>
              <a:t>oligos</a:t>
            </a:r>
            <a:r>
              <a:rPr lang="en-US" sz="2800" dirty="0"/>
              <a:t>, meaning ‘the few’. Such a powerful small group might arise from the aristocracy, the wealthy</a:t>
            </a:r>
            <a:r>
              <a:rPr lang="en-US" sz="2800" dirty="0" smtClean="0"/>
              <a:t>, businesses, </a:t>
            </a:r>
            <a:r>
              <a:rPr lang="en-US" sz="2800" dirty="0"/>
              <a:t>the military, strong individuals or those experienced in government.</a:t>
            </a:r>
          </a:p>
        </p:txBody>
      </p:sp>
    </p:spTree>
    <p:extLst>
      <p:ext uri="{BB962C8B-B14F-4D97-AF65-F5344CB8AC3E}">
        <p14:creationId xmlns:p14="http://schemas.microsoft.com/office/powerpoint/2010/main" val="4283317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Tyranny (Dictatorship)</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473" y="1793868"/>
            <a:ext cx="5707689" cy="2473332"/>
          </a:xfrm>
        </p:spPr>
      </p:pic>
      <p:sp>
        <p:nvSpPr>
          <p:cNvPr id="4" name="Content Placeholder 3"/>
          <p:cNvSpPr>
            <a:spLocks noGrp="1"/>
          </p:cNvSpPr>
          <p:nvPr>
            <p:ph sz="half" idx="2"/>
          </p:nvPr>
        </p:nvSpPr>
        <p:spPr>
          <a:xfrm>
            <a:off x="6129060" y="1468481"/>
            <a:ext cx="4885304" cy="4628918"/>
          </a:xfrm>
        </p:spPr>
        <p:txBody>
          <a:bodyPr>
            <a:noAutofit/>
          </a:bodyPr>
          <a:lstStyle/>
          <a:p>
            <a:r>
              <a:rPr lang="en-US" sz="2400" dirty="0"/>
              <a:t>Sometimes a strong individual seized power and ruled alone. This was called a tyranny, from the Greek word </a:t>
            </a:r>
            <a:r>
              <a:rPr lang="en-US" sz="2400" dirty="0" err="1"/>
              <a:t>turannos</a:t>
            </a:r>
            <a:r>
              <a:rPr lang="en-US" sz="2400" dirty="0"/>
              <a:t>, meaning ‘cruel ruler’. This is a word still used today, but the more common word now for a ruler who seizes power and rules alone is a dictator, and the form of government is called a dictatorship.</a:t>
            </a:r>
          </a:p>
        </p:txBody>
      </p:sp>
    </p:spTree>
    <p:extLst>
      <p:ext uri="{BB962C8B-B14F-4D97-AF65-F5344CB8AC3E}">
        <p14:creationId xmlns:p14="http://schemas.microsoft.com/office/powerpoint/2010/main" val="3022314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0504" y="1604818"/>
            <a:ext cx="5896496" cy="2424546"/>
          </a:xfrm>
        </p:spPr>
      </p:pic>
      <p:sp>
        <p:nvSpPr>
          <p:cNvPr id="4" name="Content Placeholder 3"/>
          <p:cNvSpPr>
            <a:spLocks noGrp="1"/>
          </p:cNvSpPr>
          <p:nvPr>
            <p:ph sz="half" idx="2"/>
          </p:nvPr>
        </p:nvSpPr>
        <p:spPr>
          <a:xfrm>
            <a:off x="5846618" y="1496291"/>
            <a:ext cx="4189386" cy="5056909"/>
          </a:xfrm>
        </p:spPr>
        <p:txBody>
          <a:bodyPr>
            <a:noAutofit/>
          </a:bodyPr>
          <a:lstStyle/>
          <a:p>
            <a:r>
              <a:rPr lang="en-US" sz="2400" dirty="0"/>
              <a:t>The biggest city-state, Athens, experienced all these types of government at different times, but the ordinary citizens of Athens gradually got more and more say in how they were governed until, by around 500 BC, it became a democracy, from the Greek words demos, meaning ‘the people’ and </a:t>
            </a:r>
            <a:r>
              <a:rPr lang="en-US" sz="2400" dirty="0" err="1"/>
              <a:t>kratos</a:t>
            </a:r>
            <a:r>
              <a:rPr lang="en-US" sz="2400" dirty="0"/>
              <a:t> meaning ‘power’.</a:t>
            </a:r>
          </a:p>
        </p:txBody>
      </p:sp>
    </p:spTree>
    <p:extLst>
      <p:ext uri="{BB962C8B-B14F-4D97-AF65-F5344CB8AC3E}">
        <p14:creationId xmlns:p14="http://schemas.microsoft.com/office/powerpoint/2010/main" val="174582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Scenario</a:t>
            </a:r>
            <a:br>
              <a:rPr lang="en-US" dirty="0" smtClean="0"/>
            </a:br>
            <a:r>
              <a:rPr lang="en-US" sz="2200" dirty="0"/>
              <a:t>I think we should listen to music today in class.  What station should we listen to?  What volume should the radio be tuned to?</a:t>
            </a:r>
          </a:p>
        </p:txBody>
      </p:sp>
      <p:sp>
        <p:nvSpPr>
          <p:cNvPr id="4" name="Content Placeholder 3"/>
          <p:cNvSpPr>
            <a:spLocks noGrp="1"/>
          </p:cNvSpPr>
          <p:nvPr>
            <p:ph sz="half" idx="1"/>
          </p:nvPr>
        </p:nvSpPr>
        <p:spPr/>
        <p:txBody>
          <a:bodyPr/>
          <a:lstStyle/>
          <a:p>
            <a:r>
              <a:rPr lang="en-US" dirty="0" smtClean="0"/>
              <a:t>In this activity you will use the principles of four forms of government from ancient Greece to select a station and set the volume.</a:t>
            </a:r>
          </a:p>
          <a:p>
            <a:r>
              <a:rPr lang="en-US" dirty="0" smtClean="0"/>
              <a:t>We will start with </a:t>
            </a:r>
            <a:r>
              <a:rPr lang="en-US" sz="2800" b="1" i="1" dirty="0" smtClean="0"/>
              <a:t>monarchy</a:t>
            </a:r>
          </a:p>
          <a:p>
            <a:pPr lvl="1"/>
            <a:r>
              <a:rPr lang="en-US" sz="2000" dirty="0" smtClean="0"/>
              <a:t>King</a:t>
            </a:r>
          </a:p>
          <a:p>
            <a:pPr lvl="1"/>
            <a:r>
              <a:rPr lang="en-US" sz="2000" dirty="0" smtClean="0"/>
              <a:t>Prince</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54689" y="2160590"/>
            <a:ext cx="3849674" cy="4079242"/>
          </a:xfrm>
        </p:spPr>
      </p:pic>
    </p:spTree>
    <p:extLst>
      <p:ext uri="{BB962C8B-B14F-4D97-AF65-F5344CB8AC3E}">
        <p14:creationId xmlns:p14="http://schemas.microsoft.com/office/powerpoint/2010/main" val="79138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Simulation </a:t>
            </a:r>
            <a:r>
              <a:rPr lang="en-US" dirty="0" smtClean="0"/>
              <a:t>1a</a:t>
            </a:r>
            <a:br>
              <a:rPr lang="en-US" dirty="0" smtClean="0"/>
            </a:br>
            <a:r>
              <a:rPr lang="en-US" dirty="0" smtClean="0"/>
              <a:t>Monarchy</a:t>
            </a:r>
            <a:endParaRPr lang="en-US" dirty="0"/>
          </a:p>
        </p:txBody>
      </p:sp>
      <p:sp>
        <p:nvSpPr>
          <p:cNvPr id="5" name="Content Placeholder 4"/>
          <p:cNvSpPr>
            <a:spLocks noGrp="1"/>
          </p:cNvSpPr>
          <p:nvPr>
            <p:ph sz="half" idx="1"/>
          </p:nvPr>
        </p:nvSpPr>
        <p:spPr/>
        <p:txBody>
          <a:bodyPr>
            <a:normAutofit/>
          </a:bodyPr>
          <a:lstStyle/>
          <a:p>
            <a:r>
              <a:rPr lang="en-US" dirty="0" smtClean="0"/>
              <a:t>Your majesty, please select a station that your and your prince like and set the volume.  Remember other classes shouldn’t be disturbed.  Do it quickly.</a:t>
            </a:r>
          </a:p>
          <a:p>
            <a:r>
              <a:rPr lang="en-US" dirty="0" smtClean="0"/>
              <a:t>Read your class reading on monarchy while the radio plays.</a:t>
            </a:r>
          </a:p>
          <a:p>
            <a:endParaRPr lang="en-US" dirty="0"/>
          </a:p>
        </p:txBody>
      </p:sp>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21451" y="1022888"/>
            <a:ext cx="4607091" cy="4881825"/>
          </a:xfrm>
        </p:spPr>
      </p:pic>
    </p:spTree>
    <p:extLst>
      <p:ext uri="{BB962C8B-B14F-4D97-AF65-F5344CB8AC3E}">
        <p14:creationId xmlns:p14="http://schemas.microsoft.com/office/powerpoint/2010/main" val="268249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Simulation </a:t>
            </a:r>
            <a:r>
              <a:rPr lang="en-US" dirty="0" smtClean="0"/>
              <a:t>1b</a:t>
            </a:r>
            <a:br>
              <a:rPr lang="en-US" dirty="0" smtClean="0"/>
            </a:br>
            <a:r>
              <a:rPr lang="en-US" dirty="0" smtClean="0"/>
              <a:t>Monarchy</a:t>
            </a:r>
            <a:endParaRPr lang="en-US" dirty="0"/>
          </a:p>
        </p:txBody>
      </p:sp>
      <p:sp>
        <p:nvSpPr>
          <p:cNvPr id="5" name="Content Placeholder 4"/>
          <p:cNvSpPr>
            <a:spLocks noGrp="1"/>
          </p:cNvSpPr>
          <p:nvPr>
            <p:ph sz="half" idx="1"/>
          </p:nvPr>
        </p:nvSpPr>
        <p:spPr/>
        <p:txBody>
          <a:bodyPr/>
          <a:lstStyle/>
          <a:p>
            <a:r>
              <a:rPr lang="en-US" dirty="0" smtClean="0"/>
              <a:t>Our monarch has died.  Our prince has become the ruling monarch.  </a:t>
            </a:r>
          </a:p>
          <a:p>
            <a:r>
              <a:rPr lang="en-US" dirty="0" smtClean="0"/>
              <a:t>Monarchies are hereditary.</a:t>
            </a:r>
          </a:p>
          <a:p>
            <a:r>
              <a:rPr lang="en-US" dirty="0" smtClean="0"/>
              <a:t>Let us bury our monarch in his tomb at the back of the room. </a:t>
            </a:r>
          </a:p>
          <a:p>
            <a:r>
              <a:rPr lang="en-US" dirty="0" smtClean="0"/>
              <a:t>Prince, </a:t>
            </a:r>
            <a:r>
              <a:rPr lang="en-US" dirty="0"/>
              <a:t>please select a station that your </a:t>
            </a:r>
            <a:r>
              <a:rPr lang="en-US" dirty="0" smtClean="0"/>
              <a:t>like </a:t>
            </a:r>
            <a:r>
              <a:rPr lang="en-US" dirty="0"/>
              <a:t>and set the volume.  Remember other classes shouldn’t be disturbed.  Do it quickly.</a:t>
            </a:r>
          </a:p>
          <a:p>
            <a:endParaRPr lang="en-US" dirty="0" smtClean="0"/>
          </a:p>
        </p:txBody>
      </p:sp>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67973" y="1269999"/>
            <a:ext cx="3665317" cy="3883891"/>
          </a:xfrm>
        </p:spPr>
      </p:pic>
    </p:spTree>
    <p:extLst>
      <p:ext uri="{BB962C8B-B14F-4D97-AF65-F5344CB8AC3E}">
        <p14:creationId xmlns:p14="http://schemas.microsoft.com/office/powerpoint/2010/main" val="318931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77334" y="429491"/>
            <a:ext cx="8596668" cy="5611871"/>
          </a:xfrm>
        </p:spPr>
        <p:txBody>
          <a:bodyPr>
            <a:normAutofit/>
          </a:bodyPr>
          <a:lstStyle/>
          <a:p>
            <a:r>
              <a:rPr lang="en-US" sz="3200" dirty="0" smtClean="0"/>
              <a:t>Subjects, how did you feel during this activity?</a:t>
            </a:r>
          </a:p>
          <a:p>
            <a:r>
              <a:rPr lang="en-US" sz="3200" dirty="0" smtClean="0"/>
              <a:t>King/prince how did you feel?</a:t>
            </a:r>
          </a:p>
          <a:p>
            <a:r>
              <a:rPr lang="en-US" sz="3200" dirty="0" smtClean="0"/>
              <a:t>Who makes the decisions in a monarchy?</a:t>
            </a:r>
          </a:p>
          <a:p>
            <a:r>
              <a:rPr lang="en-US" sz="3200" dirty="0" smtClean="0"/>
              <a:t>What are the advantages of a monarchy?  …disadvantages?</a:t>
            </a:r>
          </a:p>
          <a:p>
            <a:r>
              <a:rPr lang="en-US" sz="3200" dirty="0" smtClean="0"/>
              <a:t>Why do you think monarchy was one of the first forms of government to develop in ancient Greece</a:t>
            </a:r>
            <a:r>
              <a:rPr lang="en-US" sz="3200" dirty="0" smtClean="0"/>
              <a:t>?</a:t>
            </a:r>
          </a:p>
          <a:p>
            <a:r>
              <a:rPr lang="en-US" sz="3200" dirty="0" smtClean="0"/>
              <a:t>Why did it decline?</a:t>
            </a:r>
            <a:endParaRPr lang="en-US" sz="3200" dirty="0"/>
          </a:p>
        </p:txBody>
      </p:sp>
    </p:spTree>
    <p:extLst>
      <p:ext uri="{BB962C8B-B14F-4D97-AF65-F5344CB8AC3E}">
        <p14:creationId xmlns:p14="http://schemas.microsoft.com/office/powerpoint/2010/main" val="133582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166255"/>
            <a:ext cx="2550775" cy="1320800"/>
          </a:xfrm>
        </p:spPr>
        <p:txBody>
          <a:bodyPr/>
          <a:lstStyle/>
          <a:p>
            <a:r>
              <a:rPr lang="en-US" dirty="0" smtClean="0"/>
              <a:t>Scenario</a:t>
            </a:r>
            <a:br>
              <a:rPr lang="en-US" dirty="0" smtClean="0"/>
            </a:br>
            <a:r>
              <a:rPr lang="en-US" dirty="0" smtClean="0"/>
              <a:t>Oligarchy</a:t>
            </a:r>
            <a:endParaRPr lang="en-US" dirty="0"/>
          </a:p>
        </p:txBody>
      </p:sp>
      <p:sp>
        <p:nvSpPr>
          <p:cNvPr id="5" name="Content Placeholder 4"/>
          <p:cNvSpPr>
            <a:spLocks noGrp="1"/>
          </p:cNvSpPr>
          <p:nvPr>
            <p:ph sz="half" idx="1"/>
          </p:nvPr>
        </p:nvSpPr>
        <p:spPr>
          <a:xfrm>
            <a:off x="677334" y="1487056"/>
            <a:ext cx="5030739" cy="5121562"/>
          </a:xfrm>
        </p:spPr>
        <p:txBody>
          <a:bodyPr>
            <a:normAutofit fontScale="85000" lnSpcReduction="20000"/>
          </a:bodyPr>
          <a:lstStyle/>
          <a:p>
            <a:r>
              <a:rPr lang="en-US" sz="2400" dirty="0" smtClean="0"/>
              <a:t>Since some of you were dissatisfied with monarchy you will be allowed to use the principles of </a:t>
            </a:r>
            <a:r>
              <a:rPr lang="en-US" sz="3200" b="1" i="1" dirty="0" smtClean="0"/>
              <a:t>oligarchy</a:t>
            </a:r>
            <a:r>
              <a:rPr lang="en-US" sz="3600" dirty="0" smtClean="0"/>
              <a:t> </a:t>
            </a:r>
            <a:r>
              <a:rPr lang="en-US" sz="2400" dirty="0" smtClean="0"/>
              <a:t>to program our radio.</a:t>
            </a:r>
            <a:endParaRPr lang="en-US" sz="2400" dirty="0" smtClean="0"/>
          </a:p>
          <a:p>
            <a:r>
              <a:rPr lang="en-US" sz="2400" dirty="0" smtClean="0"/>
              <a:t>In an oligarchy a few individuals—aristocrats and/or selected wealthy members of the middle class—have the power.  They make all of the political decisions.</a:t>
            </a:r>
          </a:p>
          <a:p>
            <a:r>
              <a:rPr lang="en-US" sz="2400" dirty="0" smtClean="0"/>
              <a:t>Aristocrats in ancient Greece were the wealthy land owners.  Aristocracy is hereditary—passed from father to son, etc.</a:t>
            </a:r>
          </a:p>
          <a:p>
            <a:r>
              <a:rPr lang="en-US" sz="2400" dirty="0" smtClean="0"/>
              <a:t>The middle class were wealthy and talented citizens who wanted to become oligarchs but had no power, so they often vied for power with the aristocrats.</a:t>
            </a:r>
            <a:endParaRPr lang="en-US" sz="2400" dirty="0" smtClean="0"/>
          </a:p>
          <a:p>
            <a:endParaRPr lang="en-US" dirty="0" smtClean="0"/>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08073" y="609600"/>
            <a:ext cx="5494915" cy="5494915"/>
          </a:xfrm>
        </p:spPr>
      </p:pic>
      <p:sp>
        <p:nvSpPr>
          <p:cNvPr id="7" name="TextBox 6"/>
          <p:cNvSpPr txBox="1"/>
          <p:nvPr/>
        </p:nvSpPr>
        <p:spPr>
          <a:xfrm>
            <a:off x="6026727" y="5611091"/>
            <a:ext cx="5500255" cy="923330"/>
          </a:xfrm>
          <a:prstGeom prst="rect">
            <a:avLst/>
          </a:prstGeom>
          <a:noFill/>
        </p:spPr>
        <p:txBody>
          <a:bodyPr wrap="square" rtlCol="0">
            <a:spAutoFit/>
          </a:bodyPr>
          <a:lstStyle/>
          <a:p>
            <a:r>
              <a:rPr lang="en-US" dirty="0" smtClean="0"/>
              <a:t>Pull 3 desks to the front for the aristocrats</a:t>
            </a:r>
          </a:p>
          <a:p>
            <a:r>
              <a:rPr lang="en-US" dirty="0" smtClean="0"/>
              <a:t>Pull 5 desks to the side for middle class.</a:t>
            </a:r>
          </a:p>
          <a:p>
            <a:r>
              <a:rPr lang="en-US" dirty="0" smtClean="0"/>
              <a:t>The rest of you are lower class</a:t>
            </a:r>
            <a:endParaRPr lang="en-US" dirty="0"/>
          </a:p>
        </p:txBody>
      </p:sp>
    </p:spTree>
    <p:extLst>
      <p:ext uri="{BB962C8B-B14F-4D97-AF65-F5344CB8AC3E}">
        <p14:creationId xmlns:p14="http://schemas.microsoft.com/office/powerpoint/2010/main" val="343347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Simulation </a:t>
            </a:r>
            <a:r>
              <a:rPr lang="en-US" dirty="0"/>
              <a:t>2</a:t>
            </a:r>
            <a:r>
              <a:rPr lang="en-US" dirty="0" smtClean="0"/>
              <a:t>a</a:t>
            </a:r>
            <a:br>
              <a:rPr lang="en-US" dirty="0" smtClean="0"/>
            </a:br>
            <a:r>
              <a:rPr lang="en-US" dirty="0" smtClean="0"/>
              <a:t>Oligarchy</a:t>
            </a:r>
            <a:endParaRPr lang="en-US" dirty="0"/>
          </a:p>
        </p:txBody>
      </p:sp>
      <p:sp>
        <p:nvSpPr>
          <p:cNvPr id="5" name="Content Placeholder 4"/>
          <p:cNvSpPr>
            <a:spLocks noGrp="1"/>
          </p:cNvSpPr>
          <p:nvPr>
            <p:ph sz="half" idx="1"/>
          </p:nvPr>
        </p:nvSpPr>
        <p:spPr/>
        <p:txBody>
          <a:bodyPr>
            <a:normAutofit/>
          </a:bodyPr>
          <a:lstStyle/>
          <a:p>
            <a:r>
              <a:rPr lang="en-US" dirty="0" smtClean="0"/>
              <a:t>These 3 aristocrats--citizens who become oligarchs by birth--n</a:t>
            </a:r>
            <a:r>
              <a:rPr lang="en-US" dirty="0" smtClean="0"/>
              <a:t>ow  have the power to program the radio.</a:t>
            </a:r>
          </a:p>
          <a:p>
            <a:r>
              <a:rPr lang="en-US" dirty="0" smtClean="0"/>
              <a:t>Those who inherit political power because of family lineage are often the first to assume power in an oligarchy.</a:t>
            </a:r>
          </a:p>
          <a:p>
            <a:r>
              <a:rPr lang="en-US" dirty="0"/>
              <a:t>Read your class reading on </a:t>
            </a:r>
            <a:r>
              <a:rPr lang="en-US" dirty="0" smtClean="0"/>
              <a:t>oligarchy </a:t>
            </a:r>
            <a:r>
              <a:rPr lang="en-US" dirty="0"/>
              <a:t>while the radio </a:t>
            </a:r>
            <a:r>
              <a:rPr lang="en-US" dirty="0" smtClean="0"/>
              <a:t>plays.</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93428" y="799705"/>
            <a:ext cx="4978842" cy="2721767"/>
          </a:xfrm>
        </p:spPr>
      </p:pic>
    </p:spTree>
    <p:extLst>
      <p:ext uri="{BB962C8B-B14F-4D97-AF65-F5344CB8AC3E}">
        <p14:creationId xmlns:p14="http://schemas.microsoft.com/office/powerpoint/2010/main" val="106939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665019"/>
            <a:ext cx="8596668" cy="5376344"/>
          </a:xfrm>
        </p:spPr>
        <p:txBody>
          <a:bodyPr>
            <a:normAutofit/>
          </a:bodyPr>
          <a:lstStyle/>
          <a:p>
            <a:r>
              <a:rPr lang="en-US" sz="2400" dirty="0" smtClean="0"/>
              <a:t>Ordinary citizens, how did you feel in this part of the activity?</a:t>
            </a:r>
          </a:p>
          <a:p>
            <a:r>
              <a:rPr lang="en-US" sz="2400" dirty="0" smtClean="0"/>
              <a:t>Aristocrats and members of the middle class, how did you feel?</a:t>
            </a:r>
          </a:p>
          <a:p>
            <a:r>
              <a:rPr lang="en-US" sz="2400" dirty="0" smtClean="0"/>
              <a:t>How did you feel when a member of the middle class was allowed to help the aristocrats program the radio?</a:t>
            </a:r>
          </a:p>
          <a:p>
            <a:r>
              <a:rPr lang="en-US" sz="2400" dirty="0" smtClean="0"/>
              <a:t>Who makes the decisions in an oligarchy?</a:t>
            </a:r>
          </a:p>
          <a:p>
            <a:r>
              <a:rPr lang="en-US" sz="2400" dirty="0" smtClean="0"/>
              <a:t>What are the advantages of an oligarchy?  …disadvantages?</a:t>
            </a:r>
          </a:p>
          <a:p>
            <a:r>
              <a:rPr lang="en-US" sz="2400" dirty="0" smtClean="0"/>
              <a:t>Why do you think oligarchies developed after monarchies in ancient Greece?</a:t>
            </a:r>
          </a:p>
          <a:p>
            <a:r>
              <a:rPr lang="en-US" sz="2400" dirty="0" smtClean="0"/>
              <a:t>Why did oligarchies decline in ancient Greece?</a:t>
            </a:r>
            <a:endParaRPr lang="en-US" sz="2400" dirty="0"/>
          </a:p>
        </p:txBody>
      </p:sp>
    </p:spTree>
    <p:extLst>
      <p:ext uri="{BB962C8B-B14F-4D97-AF65-F5344CB8AC3E}">
        <p14:creationId xmlns:p14="http://schemas.microsoft.com/office/powerpoint/2010/main" val="23373375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153</TotalTime>
  <Words>1982</Words>
  <Application>Microsoft Office PowerPoint</Application>
  <PresentationFormat>Widescreen</PresentationFormat>
  <Paragraphs>151</Paragraphs>
  <Slides>22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Facet</vt:lpstr>
      <vt:lpstr>Democracy Develops in Ancient Greece</vt:lpstr>
      <vt:lpstr>Standards</vt:lpstr>
      <vt:lpstr>Scenario I think we should listen to music today in class.  What station should we listen to?  What volume should the radio be tuned to?</vt:lpstr>
      <vt:lpstr>Simulation 1a Monarchy</vt:lpstr>
      <vt:lpstr>Simulation 1b Monarchy</vt:lpstr>
      <vt:lpstr>PowerPoint Presentation</vt:lpstr>
      <vt:lpstr>Scenario Oligarchy</vt:lpstr>
      <vt:lpstr>Simulation 2a Oligarchy</vt:lpstr>
      <vt:lpstr>PowerPoint Presentation</vt:lpstr>
      <vt:lpstr>Scenario Tyranny</vt:lpstr>
      <vt:lpstr>Simulation 3a Tyranny</vt:lpstr>
      <vt:lpstr>PowerPoint Presentation</vt:lpstr>
      <vt:lpstr>Scenario Democracy</vt:lpstr>
      <vt:lpstr>Simulation 4a Democracy</vt:lpstr>
      <vt:lpstr>PowerPoint Presentation</vt:lpstr>
      <vt:lpstr>Anarchy</vt:lpstr>
      <vt:lpstr>Assessment</vt:lpstr>
      <vt:lpstr>Monarchy</vt:lpstr>
      <vt:lpstr>Aristocracy</vt:lpstr>
      <vt:lpstr>Oligarchy</vt:lpstr>
      <vt:lpstr>Tyranny (Dictatorship)</vt:lpstr>
      <vt:lpstr>Democracy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Develops in Ancient Greece</dc:title>
  <dc:creator>Benson, Kris</dc:creator>
  <cp:lastModifiedBy>Benson, Kris</cp:lastModifiedBy>
  <cp:revision>21</cp:revision>
  <dcterms:created xsi:type="dcterms:W3CDTF">2014-10-03T13:57:48Z</dcterms:created>
  <dcterms:modified xsi:type="dcterms:W3CDTF">2014-10-09T23:06:59Z</dcterms:modified>
</cp:coreProperties>
</file>