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61" r:id="rId5"/>
    <p:sldId id="258" r:id="rId6"/>
    <p:sldId id="273" r:id="rId7"/>
    <p:sldId id="259" r:id="rId8"/>
    <p:sldId id="274" r:id="rId9"/>
    <p:sldId id="262" r:id="rId10"/>
    <p:sldId id="275" r:id="rId11"/>
    <p:sldId id="263" r:id="rId12"/>
    <p:sldId id="276" r:id="rId13"/>
    <p:sldId id="264" r:id="rId14"/>
    <p:sldId id="278" r:id="rId15"/>
    <p:sldId id="265" r:id="rId16"/>
    <p:sldId id="267" r:id="rId17"/>
    <p:sldId id="269"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Crete and Mycenae</a:t>
            </a:r>
            <a:endParaRPr lang="en-US" dirty="0"/>
          </a:p>
        </p:txBody>
      </p:sp>
      <p:sp>
        <p:nvSpPr>
          <p:cNvPr id="3" name="Subtitle 2"/>
          <p:cNvSpPr>
            <a:spLocks noGrp="1"/>
          </p:cNvSpPr>
          <p:nvPr>
            <p:ph type="subTitle" idx="1"/>
          </p:nvPr>
        </p:nvSpPr>
        <p:spPr/>
        <p:txBody>
          <a:bodyPr/>
          <a:lstStyle/>
          <a:p>
            <a:r>
              <a:rPr lang="en-US" dirty="0" smtClean="0"/>
              <a:t>Identifying the Roots of Greek Civilization</a:t>
            </a:r>
          </a:p>
          <a:p>
            <a:r>
              <a:rPr lang="en-US" dirty="0" smtClean="0"/>
              <a:t>HA 1.2</a:t>
            </a:r>
            <a:endParaRPr lang="en-US" dirty="0"/>
          </a:p>
        </p:txBody>
      </p:sp>
    </p:spTree>
    <p:extLst>
      <p:ext uri="{BB962C8B-B14F-4D97-AF65-F5344CB8AC3E}">
        <p14:creationId xmlns:p14="http://schemas.microsoft.com/office/powerpoint/2010/main" val="233633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843455"/>
          </a:xfrm>
        </p:spPr>
        <p:txBody>
          <a:bodyPr/>
          <a:lstStyle/>
          <a:p>
            <a:r>
              <a:rPr lang="en-US" dirty="0" smtClean="0"/>
              <a:t>Metalwork</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3815" y="1011621"/>
            <a:ext cx="3715081" cy="3124200"/>
          </a:xfrm>
        </p:spPr>
      </p:pic>
      <p:sp>
        <p:nvSpPr>
          <p:cNvPr id="4" name="Content Placeholder 3"/>
          <p:cNvSpPr>
            <a:spLocks noGrp="1"/>
          </p:cNvSpPr>
          <p:nvPr>
            <p:ph sz="half" idx="2"/>
          </p:nvPr>
        </p:nvSpPr>
        <p:spPr>
          <a:xfrm>
            <a:off x="4948896" y="843455"/>
            <a:ext cx="6812180" cy="5904186"/>
          </a:xfrm>
        </p:spPr>
        <p:txBody>
          <a:bodyPr anchor="t">
            <a:normAutofit/>
          </a:bodyPr>
          <a:lstStyle/>
          <a:p>
            <a:r>
              <a:rPr lang="en-US" dirty="0" smtClean="0"/>
              <a:t>The Mycenaean's valued military strength and fine weapons for warfare.  Many of these weapons were made of bronze, a mixture of copper and tin.  Craftspeople who worked in bronze, or bronzesmiths, created splendid bronze daggers, swords, shields, and helmets for the Mycenaean army.  Bronzesmiths also made chest, arm, and leg guards (called chain mail) for soldiers, and bronze fittings for their horses.  Kings and high-ranking soldiers had bronze wheels made for their chariots, instead of the usual wooden ones.  In addition to military equipment, bronzesmiths made small cooking pots and larger pots, called cauldrons.  Mycenaean craftspeople also worked with gold.  Goldsmiths fashioned gold into exquisite rings, earrings, necklaces, seals for documents, cups, bowls, and artwork.  Gold objects were made only for kings and nobles, and were buried with them when they died.  The object shown here is a gold funeral mask, which was placed over the face of a dead king or noble at his burial.</a:t>
            </a:r>
            <a:endParaRPr lang="en-US" dirty="0"/>
          </a:p>
        </p:txBody>
      </p:sp>
    </p:spTree>
    <p:extLst>
      <p:ext uri="{BB962C8B-B14F-4D97-AF65-F5344CB8AC3E}">
        <p14:creationId xmlns:p14="http://schemas.microsoft.com/office/powerpoint/2010/main" val="173432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81" t="4960" r="1232" b="4301"/>
          <a:stretch/>
        </p:blipFill>
        <p:spPr>
          <a:xfrm>
            <a:off x="2868462" y="574583"/>
            <a:ext cx="8292230" cy="5818616"/>
          </a:xfrm>
          <a:prstGeom prst="rect">
            <a:avLst/>
          </a:prstGeom>
        </p:spPr>
      </p:pic>
    </p:spTree>
    <p:extLst>
      <p:ext uri="{BB962C8B-B14F-4D97-AF65-F5344CB8AC3E}">
        <p14:creationId xmlns:p14="http://schemas.microsoft.com/office/powerpoint/2010/main" val="301948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81" t="4960" r="1232" b="4301"/>
          <a:stretch/>
        </p:blipFill>
        <p:spPr>
          <a:xfrm>
            <a:off x="251387" y="173421"/>
            <a:ext cx="5920658" cy="4154496"/>
          </a:xfrm>
          <a:prstGeom prst="rect">
            <a:avLst/>
          </a:prstGeom>
        </p:spPr>
      </p:pic>
      <p:pic>
        <p:nvPicPr>
          <p:cNvPr id="6" name="Picture 5"/>
          <p:cNvPicPr>
            <a:picLocks noChangeAspect="1"/>
          </p:cNvPicPr>
          <p:nvPr/>
        </p:nvPicPr>
        <p:blipFill>
          <a:blip r:embed="rId3"/>
          <a:stretch>
            <a:fillRect/>
          </a:stretch>
        </p:blipFill>
        <p:spPr>
          <a:xfrm>
            <a:off x="5360276" y="2555775"/>
            <a:ext cx="6562470" cy="4166151"/>
          </a:xfrm>
          <a:prstGeom prst="rect">
            <a:avLst/>
          </a:prstGeom>
        </p:spPr>
      </p:pic>
    </p:spTree>
    <p:extLst>
      <p:ext uri="{BB962C8B-B14F-4D97-AF65-F5344CB8AC3E}">
        <p14:creationId xmlns:p14="http://schemas.microsoft.com/office/powerpoint/2010/main" val="183070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683" y="632615"/>
            <a:ext cx="6868764" cy="54049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158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37" y="348836"/>
            <a:ext cx="5547255" cy="4365053"/>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5386544" y="2538248"/>
            <a:ext cx="6427014" cy="4081281"/>
          </a:xfrm>
          <a:prstGeom prst="rect">
            <a:avLst/>
          </a:prstGeom>
        </p:spPr>
      </p:pic>
    </p:spTree>
    <p:extLst>
      <p:ext uri="{BB962C8B-B14F-4D97-AF65-F5344CB8AC3E}">
        <p14:creationId xmlns:p14="http://schemas.microsoft.com/office/powerpoint/2010/main" val="311001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159" y="254957"/>
            <a:ext cx="5458477" cy="6069826"/>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387" y="254957"/>
            <a:ext cx="3056350" cy="62502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873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107" y="247005"/>
            <a:ext cx="4058433" cy="633827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830" y="692236"/>
            <a:ext cx="3970749" cy="57906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9072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855" y="253739"/>
            <a:ext cx="5203258" cy="3504069"/>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012" y="3181612"/>
            <a:ext cx="4862577" cy="32358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54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924" y="322023"/>
            <a:ext cx="4116105" cy="5562304"/>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050" y="3319397"/>
            <a:ext cx="5723783" cy="30576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874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1959" y="472967"/>
            <a:ext cx="4256690" cy="5318234"/>
          </a:xfrm>
        </p:spPr>
        <p:txBody>
          <a:bodyPr anchor="t"/>
          <a:lstStyle/>
          <a:p>
            <a:r>
              <a:rPr lang="en-US" dirty="0" smtClean="0"/>
              <a:t>What did the Minoan and Mycenaean civilizations have in common?</a:t>
            </a:r>
          </a:p>
          <a:p>
            <a:r>
              <a:rPr lang="en-US" dirty="0" smtClean="0"/>
              <a:t>In what ways were they different?</a:t>
            </a:r>
          </a:p>
          <a:p>
            <a:r>
              <a:rPr lang="en-US" dirty="0" smtClean="0"/>
              <a:t>Why do you think that so many aspects of Minoan civilization were found at Mycenae?</a:t>
            </a:r>
          </a:p>
          <a:p>
            <a:r>
              <a:rPr lang="en-US" dirty="0" smtClean="0"/>
              <a:t>What other geographical areas besides Mycenae, might Minoan civilization have influenced?</a:t>
            </a:r>
          </a:p>
          <a:p>
            <a:r>
              <a:rPr lang="en-US" dirty="0" smtClean="0"/>
              <a:t>What aspects of Minoan and Mycenaean civilizations would you expect to have survived in later periods of Greek history?</a:t>
            </a:r>
          </a:p>
          <a:p>
            <a:pPr marL="0" indent="0">
              <a:buNone/>
            </a:pPr>
            <a:r>
              <a:rPr lang="en-US" dirty="0"/>
              <a:t> </a:t>
            </a:r>
            <a:r>
              <a:rPr lang="en-US" dirty="0" smtClean="0"/>
              <a:t>(</a:t>
            </a:r>
            <a:r>
              <a:rPr lang="en-US" sz="2000" b="1" i="1" u="sng" dirty="0" smtClean="0"/>
              <a:t>aspect</a:t>
            </a:r>
            <a:r>
              <a:rPr lang="en-US" sz="2000" dirty="0" smtClean="0"/>
              <a:t> </a:t>
            </a:r>
            <a:r>
              <a:rPr lang="en-US" dirty="0" smtClean="0"/>
              <a:t>- </a:t>
            </a:r>
            <a:r>
              <a:rPr lang="en-US" dirty="0"/>
              <a:t>a particular part or feature of </a:t>
            </a:r>
            <a:r>
              <a:rPr lang="en-US" dirty="0" smtClean="0"/>
              <a:t>something)</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9241" y="1939159"/>
            <a:ext cx="6081828" cy="4493172"/>
          </a:xfrm>
        </p:spPr>
      </p:pic>
    </p:spTree>
    <p:extLst>
      <p:ext uri="{BB962C8B-B14F-4D97-AF65-F5344CB8AC3E}">
        <p14:creationId xmlns:p14="http://schemas.microsoft.com/office/powerpoint/2010/main" val="331872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81305"/>
            <a:ext cx="10018713" cy="1064172"/>
          </a:xfrm>
        </p:spPr>
        <p:txBody>
          <a:bodyPr/>
          <a:lstStyle/>
          <a:p>
            <a:r>
              <a:rPr lang="en-US" dirty="0" smtClean="0"/>
              <a:t>In this activity you will be able to…</a:t>
            </a:r>
            <a:endParaRPr lang="en-US" dirty="0"/>
          </a:p>
        </p:txBody>
      </p:sp>
      <p:sp>
        <p:nvSpPr>
          <p:cNvPr id="3" name="Content Placeholder 2"/>
          <p:cNvSpPr>
            <a:spLocks noGrp="1"/>
          </p:cNvSpPr>
          <p:nvPr>
            <p:ph idx="1"/>
          </p:nvPr>
        </p:nvSpPr>
        <p:spPr>
          <a:xfrm>
            <a:off x="1484310" y="1181100"/>
            <a:ext cx="10018713" cy="3124201"/>
          </a:xfrm>
        </p:spPr>
        <p:txBody>
          <a:bodyPr anchor="t"/>
          <a:lstStyle/>
          <a:p>
            <a:r>
              <a:rPr lang="en-US" dirty="0" smtClean="0"/>
              <a:t>Identify and analyze six Minoan and six Mycenaean artifacts</a:t>
            </a:r>
          </a:p>
          <a:p>
            <a:r>
              <a:rPr lang="en-US" dirty="0" smtClean="0"/>
              <a:t>Match Minoan and Mycenaean artifacts and identify similarities and differences among them</a:t>
            </a:r>
          </a:p>
          <a:p>
            <a:r>
              <a:rPr lang="en-US" dirty="0" smtClean="0"/>
              <a:t>Describe how the Minoan civilization of Crete influenced the cultures of mainland Greece during the Bronze Age</a:t>
            </a:r>
            <a:endParaRPr lang="en-US" dirty="0"/>
          </a:p>
        </p:txBody>
      </p:sp>
      <p:sp>
        <p:nvSpPr>
          <p:cNvPr id="4" name="TextBox 3"/>
          <p:cNvSpPr txBox="1"/>
          <p:nvPr/>
        </p:nvSpPr>
        <p:spPr>
          <a:xfrm>
            <a:off x="2333297" y="3783724"/>
            <a:ext cx="9169726" cy="2677656"/>
          </a:xfrm>
          <a:prstGeom prst="rect">
            <a:avLst/>
          </a:prstGeom>
          <a:noFill/>
        </p:spPr>
        <p:txBody>
          <a:bodyPr wrap="square" rtlCol="0">
            <a:spAutoFit/>
          </a:bodyPr>
          <a:lstStyle/>
          <a:p>
            <a:r>
              <a:rPr lang="en-US" sz="2800" dirty="0">
                <a:solidFill>
                  <a:schemeClr val="accent1">
                    <a:lumMod val="75000"/>
                  </a:schemeClr>
                </a:solidFill>
              </a:rPr>
              <a:t>WHC 2.3.4- Explain how transportation routes stimulate growth of cities and the exchange of goods, knowledge, and technology</a:t>
            </a:r>
            <a:r>
              <a:rPr lang="en-US" sz="2800" dirty="0" smtClean="0">
                <a:solidFill>
                  <a:schemeClr val="accent1">
                    <a:lumMod val="75000"/>
                  </a:schemeClr>
                </a:solidFill>
              </a:rPr>
              <a:t>.</a:t>
            </a:r>
          </a:p>
          <a:p>
            <a:endParaRPr lang="en-US" sz="2800" dirty="0" smtClean="0">
              <a:solidFill>
                <a:schemeClr val="accent1">
                  <a:lumMod val="75000"/>
                </a:schemeClr>
              </a:solidFill>
            </a:endParaRPr>
          </a:p>
          <a:p>
            <a:r>
              <a:rPr lang="en-US" sz="2800" dirty="0">
                <a:solidFill>
                  <a:schemeClr val="accent1">
                    <a:lumMod val="75000"/>
                  </a:schemeClr>
                </a:solidFill>
              </a:rPr>
              <a:t>WHST.6-8.9 Draw evidence from informational texts to support analysis reflection, and research.</a:t>
            </a:r>
          </a:p>
        </p:txBody>
      </p:sp>
    </p:spTree>
    <p:extLst>
      <p:ext uri="{BB962C8B-B14F-4D97-AF65-F5344CB8AC3E}">
        <p14:creationId xmlns:p14="http://schemas.microsoft.com/office/powerpoint/2010/main" val="363704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65539"/>
            <a:ext cx="10018713" cy="670034"/>
          </a:xfrm>
        </p:spPr>
        <p:txBody>
          <a:bodyPr>
            <a:normAutofit fontScale="90000"/>
          </a:bodyPr>
          <a:lstStyle/>
          <a:p>
            <a:r>
              <a:rPr lang="en-US" dirty="0" smtClean="0"/>
              <a:t>Endings</a:t>
            </a:r>
            <a:endParaRPr lang="en-US" dirty="0"/>
          </a:p>
        </p:txBody>
      </p:sp>
      <p:sp>
        <p:nvSpPr>
          <p:cNvPr id="4" name="Content Placeholder 3"/>
          <p:cNvSpPr>
            <a:spLocks noGrp="1"/>
          </p:cNvSpPr>
          <p:nvPr>
            <p:ph sz="half" idx="1"/>
          </p:nvPr>
        </p:nvSpPr>
        <p:spPr>
          <a:xfrm>
            <a:off x="378372" y="835573"/>
            <a:ext cx="6000995" cy="5801710"/>
          </a:xfrm>
          <a:solidFill>
            <a:schemeClr val="accent1"/>
          </a:solidFill>
        </p:spPr>
        <p:txBody>
          <a:bodyPr anchor="t">
            <a:normAutofit fontScale="92500" lnSpcReduction="20000"/>
          </a:bodyPr>
          <a:lstStyle/>
          <a:p>
            <a:pPr marL="0" indent="0" algn="ctr">
              <a:buNone/>
            </a:pPr>
            <a:r>
              <a:rPr lang="en-US" sz="2000" b="1" dirty="0" smtClean="0">
                <a:effectLst>
                  <a:outerShdw blurRad="38100" dist="38100" dir="2700000" algn="tl">
                    <a:srgbClr val="000000">
                      <a:alpha val="43137"/>
                    </a:srgbClr>
                  </a:outerShdw>
                </a:effectLst>
              </a:rPr>
              <a:t>Minoan</a:t>
            </a:r>
          </a:p>
          <a:p>
            <a:r>
              <a:rPr lang="en-US" sz="2000" dirty="0" smtClean="0">
                <a:effectLst>
                  <a:outerShdw blurRad="38100" dist="38100" dir="2700000" algn="tl">
                    <a:srgbClr val="000000">
                      <a:alpha val="43137"/>
                    </a:srgbClr>
                  </a:outerShdw>
                </a:effectLst>
              </a:rPr>
              <a:t>2000BCE to 1400BCE – 600 years</a:t>
            </a:r>
          </a:p>
          <a:p>
            <a:r>
              <a:rPr lang="en-US" sz="2000" dirty="0" smtClean="0">
                <a:effectLst>
                  <a:outerShdw blurRad="38100" dist="38100" dir="2700000" algn="tl">
                    <a:srgbClr val="000000">
                      <a:alpha val="43137"/>
                    </a:srgbClr>
                  </a:outerShdw>
                </a:effectLst>
              </a:rPr>
              <a:t>Severe earthquakes and tsunamis in 1700BCE almost wiped out all villages</a:t>
            </a:r>
          </a:p>
          <a:p>
            <a:r>
              <a:rPr lang="en-US" sz="2000" dirty="0" smtClean="0">
                <a:effectLst>
                  <a:outerShdw blurRad="38100" dist="38100" dir="2700000" algn="tl">
                    <a:srgbClr val="000000">
                      <a:alpha val="43137"/>
                    </a:srgbClr>
                  </a:outerShdw>
                </a:effectLst>
              </a:rPr>
              <a:t>Rebuilt cities and reestablished trade in these places</a:t>
            </a:r>
          </a:p>
          <a:p>
            <a:pPr lvl="1"/>
            <a:r>
              <a:rPr lang="en-US" dirty="0" smtClean="0">
                <a:effectLst>
                  <a:outerShdw blurRad="38100" dist="38100" dir="2700000" algn="tl">
                    <a:srgbClr val="000000">
                      <a:alpha val="43137"/>
                    </a:srgbClr>
                  </a:outerShdw>
                </a:effectLst>
              </a:rPr>
              <a:t>Thera, Kythera, Melos, Rhodes</a:t>
            </a:r>
          </a:p>
          <a:p>
            <a:r>
              <a:rPr lang="en-US" dirty="0" smtClean="0">
                <a:effectLst>
                  <a:outerShdw blurRad="38100" dist="38100" dir="2700000" algn="tl">
                    <a:srgbClr val="000000">
                      <a:alpha val="43137"/>
                    </a:srgbClr>
                  </a:outerShdw>
                </a:effectLst>
              </a:rPr>
              <a:t>Benefited from trade with other areas and were tolerant of others</a:t>
            </a:r>
          </a:p>
          <a:p>
            <a:r>
              <a:rPr lang="en-US" dirty="0" smtClean="0">
                <a:effectLst>
                  <a:outerShdw blurRad="38100" dist="38100" dir="2700000" algn="tl">
                    <a:srgbClr val="000000">
                      <a:alpha val="43137"/>
                    </a:srgbClr>
                  </a:outerShdw>
                </a:effectLst>
              </a:rPr>
              <a:t>Mycenaeans invaded from Greek mainland in 1450BCE ending peaceful Minoan civilization</a:t>
            </a:r>
          </a:p>
          <a:p>
            <a:r>
              <a:rPr lang="en-US" dirty="0" smtClean="0">
                <a:effectLst>
                  <a:outerShdw blurRad="38100" dist="38100" dir="2700000" algn="tl">
                    <a:srgbClr val="000000">
                      <a:alpha val="43137"/>
                    </a:srgbClr>
                  </a:outerShdw>
                </a:effectLst>
              </a:rPr>
              <a:t>Captive Minoan architects and artist were sent to Mycenae to serve  </a:t>
            </a:r>
          </a:p>
          <a:p>
            <a:r>
              <a:rPr lang="en-US" dirty="0" smtClean="0">
                <a:effectLst>
                  <a:outerShdw blurRad="38100" dist="38100" dir="2700000" algn="tl">
                    <a:srgbClr val="000000">
                      <a:alpha val="43137"/>
                    </a:srgbClr>
                  </a:outerShdw>
                </a:effectLst>
              </a:rPr>
              <a:t>Mycenaean rulers occupied palace at Knossos</a:t>
            </a:r>
          </a:p>
          <a:p>
            <a:r>
              <a:rPr lang="en-US" dirty="0" smtClean="0">
                <a:effectLst>
                  <a:outerShdw blurRad="38100" dist="38100" dir="2700000" algn="tl">
                    <a:srgbClr val="000000">
                      <a:alpha val="43137"/>
                    </a:srgbClr>
                  </a:outerShdw>
                </a:effectLst>
              </a:rPr>
              <a:t>Mycenaeans introduced weapons, chariots, and battles into Cretan mural painting and buried weapons alongside military dead</a:t>
            </a:r>
          </a:p>
          <a:p>
            <a:endParaRPr lang="en-US" dirty="0" smtClean="0">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6607967" y="835573"/>
            <a:ext cx="4895056" cy="5801710"/>
          </a:xfrm>
        </p:spPr>
        <p:txBody>
          <a:bodyPr anchor="t">
            <a:normAutofit fontScale="92500" lnSpcReduction="20000"/>
          </a:bodyPr>
          <a:lstStyle/>
          <a:p>
            <a:pPr marL="0" indent="0" algn="ctr">
              <a:buNone/>
            </a:pPr>
            <a:r>
              <a:rPr lang="en-US" sz="2000" b="1" dirty="0" smtClean="0">
                <a:effectLst>
                  <a:outerShdw blurRad="38100" dist="38100" dir="2700000" algn="tl">
                    <a:srgbClr val="000000">
                      <a:alpha val="43137"/>
                    </a:srgbClr>
                  </a:outerShdw>
                </a:effectLst>
              </a:rPr>
              <a:t>Mycenaean</a:t>
            </a:r>
          </a:p>
          <a:p>
            <a:r>
              <a:rPr lang="en-US" dirty="0" smtClean="0">
                <a:effectLst>
                  <a:outerShdw blurRad="38100" dist="38100" dir="2700000" algn="tl">
                    <a:srgbClr val="000000">
                      <a:alpha val="43137"/>
                    </a:srgbClr>
                  </a:outerShdw>
                </a:effectLst>
              </a:rPr>
              <a:t>In 1450BCE Mycenaeans began invading Crete</a:t>
            </a:r>
          </a:p>
          <a:p>
            <a:r>
              <a:rPr lang="en-US" dirty="0" smtClean="0">
                <a:effectLst>
                  <a:outerShdw blurRad="38100" dist="38100" dir="2700000" algn="tl">
                    <a:srgbClr val="000000">
                      <a:alpha val="43137"/>
                    </a:srgbClr>
                  </a:outerShdw>
                </a:effectLst>
              </a:rPr>
              <a:t>They may have been trying to replenish supplies of copper and ores</a:t>
            </a:r>
          </a:p>
          <a:p>
            <a:r>
              <a:rPr lang="en-US" dirty="0" smtClean="0">
                <a:effectLst>
                  <a:outerShdw blurRad="38100" dist="38100" dir="2700000" algn="tl">
                    <a:srgbClr val="000000">
                      <a:alpha val="43137"/>
                    </a:srgbClr>
                  </a:outerShdw>
                </a:effectLst>
              </a:rPr>
              <a:t>They also left because of conflicts over land-ownership  and trade routes left Mycenae in a weakened state</a:t>
            </a:r>
          </a:p>
          <a:p>
            <a:r>
              <a:rPr lang="en-US" dirty="0" smtClean="0">
                <a:effectLst>
                  <a:outerShdw blurRad="38100" dist="38100" dir="2700000" algn="tl">
                    <a:srgbClr val="000000">
                      <a:alpha val="43137"/>
                    </a:srgbClr>
                  </a:outerShdw>
                </a:effectLst>
              </a:rPr>
              <a:t>They couldn’t hold off encroaching cultures on mainland Greece and sought safer settlements on Crete</a:t>
            </a:r>
          </a:p>
          <a:p>
            <a:r>
              <a:rPr lang="en-US" dirty="0" smtClean="0">
                <a:effectLst>
                  <a:outerShdw blurRad="38100" dist="38100" dir="2700000" algn="tl">
                    <a:srgbClr val="000000">
                      <a:alpha val="43137"/>
                    </a:srgbClr>
                  </a:outerShdw>
                </a:effectLst>
              </a:rPr>
              <a:t>Linear B documents from Mycenae record an invasion.</a:t>
            </a:r>
          </a:p>
          <a:p>
            <a:r>
              <a:rPr lang="en-US" dirty="0" smtClean="0">
                <a:effectLst>
                  <a:outerShdw blurRad="38100" dist="38100" dir="2700000" algn="tl">
                    <a:srgbClr val="000000">
                      <a:alpha val="43137"/>
                    </a:srgbClr>
                  </a:outerShdw>
                </a:effectLst>
              </a:rPr>
              <a:t>300 years later in 1100BCE Dorian Greeks-- united tribes from NW Greece and Asia Minor– invaded Mycenaean settlements in the Peloponnesus, southern Aegean islands, and Crete and ended Mycenaean rule</a:t>
            </a:r>
          </a:p>
          <a:p>
            <a:r>
              <a:rPr lang="en-US" dirty="0" smtClean="0">
                <a:effectLst>
                  <a:outerShdw blurRad="38100" dist="38100" dir="2700000" algn="tl">
                    <a:srgbClr val="000000">
                      <a:alpha val="43137"/>
                    </a:srgbClr>
                  </a:outerShdw>
                </a:effectLst>
              </a:rPr>
              <a:t>Through the Dorians, elements of Minoan and Mycenaean cultures were incorporated into the art, architecture, and literature of Classical Greece.</a:t>
            </a:r>
          </a:p>
          <a:p>
            <a:endParaRPr lang="en-US" dirty="0" smtClean="0">
              <a:effectLst>
                <a:outerShdw blurRad="38100" dist="38100" dir="2700000" algn="tl">
                  <a:srgbClr val="000000">
                    <a:alpha val="43137"/>
                  </a:srgbClr>
                </a:outerShdw>
              </a:effectLst>
            </a:endParaRPr>
          </a:p>
          <a:p>
            <a:pPr lvl="1"/>
            <a:endParaRPr lang="en-US" dirty="0" smtClean="0"/>
          </a:p>
          <a:p>
            <a:pPr marL="0" indent="0" algn="ctr">
              <a:buNone/>
            </a:pP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271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427" y="637444"/>
            <a:ext cx="7152362" cy="5593147"/>
          </a:xfrm>
          <a:prstGeom prst="rect">
            <a:avLst/>
          </a:prstGeom>
          <a:ln w="76200">
            <a:solidFill>
              <a:srgbClr val="0070C0"/>
            </a:solidFill>
          </a:ln>
        </p:spPr>
      </p:pic>
      <p:cxnSp>
        <p:nvCxnSpPr>
          <p:cNvPr id="4" name="Straight Arrow Connector 3"/>
          <p:cNvCxnSpPr/>
          <p:nvPr/>
        </p:nvCxnSpPr>
        <p:spPr>
          <a:xfrm flipV="1">
            <a:off x="3524865" y="3961143"/>
            <a:ext cx="3805083" cy="79937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7617" y="4760515"/>
            <a:ext cx="3933172" cy="523220"/>
          </a:xfrm>
          <a:prstGeom prst="rect">
            <a:avLst/>
          </a:prstGeom>
          <a:noFill/>
        </p:spPr>
        <p:txBody>
          <a:bodyPr wrap="square" rtlCol="0">
            <a:spAutoFit/>
          </a:bodyPr>
          <a:lstStyle/>
          <a:p>
            <a:pPr algn="ctr"/>
            <a:r>
              <a:rPr lang="en-US" sz="2800" dirty="0" smtClean="0">
                <a:solidFill>
                  <a:srgbClr val="0070C0"/>
                </a:solidFill>
              </a:rPr>
              <a:t>Peloponnesian Peninsula</a:t>
            </a:r>
            <a:endParaRPr lang="en-US" sz="2800" dirty="0">
              <a:solidFill>
                <a:srgbClr val="0070C0"/>
              </a:solidFill>
            </a:endParaRPr>
          </a:p>
        </p:txBody>
      </p:sp>
    </p:spTree>
    <p:extLst>
      <p:ext uri="{BB962C8B-B14F-4D97-AF65-F5344CB8AC3E}">
        <p14:creationId xmlns:p14="http://schemas.microsoft.com/office/powerpoint/2010/main" val="107313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Elements of Civilization</a:t>
            </a:r>
            <a:endParaRPr lang="en-US" dirty="0"/>
          </a:p>
        </p:txBody>
      </p:sp>
      <p:sp>
        <p:nvSpPr>
          <p:cNvPr id="3" name="Content Placeholder 2"/>
          <p:cNvSpPr>
            <a:spLocks noGrp="1"/>
          </p:cNvSpPr>
          <p:nvPr>
            <p:ph idx="1"/>
          </p:nvPr>
        </p:nvSpPr>
        <p:spPr>
          <a:xfrm>
            <a:off x="1484311" y="1990593"/>
            <a:ext cx="10018713" cy="3909166"/>
          </a:xfrm>
        </p:spPr>
        <p:txBody>
          <a:bodyPr anchor="t">
            <a:noAutofit/>
          </a:bodyPr>
          <a:lstStyle/>
          <a:p>
            <a:pPr>
              <a:buFont typeface="Wingdings" panose="05000000000000000000" pitchFamily="2" charset="2"/>
              <a:buChar char="v"/>
            </a:pPr>
            <a:r>
              <a:rPr lang="en-US" sz="3600" dirty="0" smtClean="0"/>
              <a:t>Organized Religion</a:t>
            </a:r>
          </a:p>
          <a:p>
            <a:pPr>
              <a:buFont typeface="Wingdings" panose="05000000000000000000" pitchFamily="2" charset="2"/>
              <a:buChar char="v"/>
            </a:pPr>
            <a:r>
              <a:rPr lang="en-US" sz="3600" dirty="0" smtClean="0"/>
              <a:t>Centralized Government</a:t>
            </a:r>
          </a:p>
          <a:p>
            <a:pPr>
              <a:buFont typeface="Wingdings" panose="05000000000000000000" pitchFamily="2" charset="2"/>
              <a:buChar char="v"/>
            </a:pPr>
            <a:r>
              <a:rPr lang="en-US" sz="3600" dirty="0" smtClean="0"/>
              <a:t>Arts, Architecture, and Public Works</a:t>
            </a:r>
          </a:p>
          <a:p>
            <a:pPr>
              <a:buFont typeface="Wingdings" panose="05000000000000000000" pitchFamily="2" charset="2"/>
              <a:buChar char="v"/>
            </a:pPr>
            <a:r>
              <a:rPr lang="en-US" sz="3600" dirty="0" smtClean="0"/>
              <a:t>Job Specialization &amp; Social Classes</a:t>
            </a:r>
          </a:p>
          <a:p>
            <a:pPr>
              <a:buFont typeface="Wingdings" panose="05000000000000000000" pitchFamily="2" charset="2"/>
              <a:buChar char="v"/>
            </a:pPr>
            <a:r>
              <a:rPr lang="en-US" sz="3600" dirty="0" smtClean="0"/>
              <a:t>Writing</a:t>
            </a:r>
            <a:endParaRPr lang="en-US" sz="3600" dirty="0"/>
          </a:p>
        </p:txBody>
      </p:sp>
    </p:spTree>
    <p:extLst>
      <p:ext uri="{BB962C8B-B14F-4D97-AF65-F5344CB8AC3E}">
        <p14:creationId xmlns:p14="http://schemas.microsoft.com/office/powerpoint/2010/main" val="10298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1" y="685800"/>
            <a:ext cx="10018713" cy="817323"/>
          </a:xfrm>
        </p:spPr>
        <p:txBody>
          <a:bodyPr/>
          <a:lstStyle/>
          <a:p>
            <a:r>
              <a:rPr lang="en-US" dirty="0" smtClean="0"/>
              <a:t>Minoan Culture</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917" y="1503123"/>
            <a:ext cx="5419328" cy="3502491"/>
          </a:xfrm>
        </p:spPr>
      </p:pic>
      <p:sp>
        <p:nvSpPr>
          <p:cNvPr id="6" name="Content Placeholder 5"/>
          <p:cNvSpPr>
            <a:spLocks noGrp="1"/>
          </p:cNvSpPr>
          <p:nvPr>
            <p:ph sz="half" idx="2"/>
          </p:nvPr>
        </p:nvSpPr>
        <p:spPr>
          <a:xfrm>
            <a:off x="6607967" y="1503123"/>
            <a:ext cx="4895056" cy="4288077"/>
          </a:xfrm>
        </p:spPr>
        <p:txBody>
          <a:bodyPr anchor="t">
            <a:normAutofit fontScale="85000" lnSpcReduction="10000"/>
          </a:bodyPr>
          <a:lstStyle/>
          <a:p>
            <a:r>
              <a:rPr lang="en-US" sz="2000" dirty="0" smtClean="0"/>
              <a:t>Birthplace of Zeus</a:t>
            </a:r>
          </a:p>
          <a:p>
            <a:r>
              <a:rPr lang="en-US" sz="2000" dirty="0" smtClean="0"/>
              <a:t>Island ½ way between Greece and Asia Minor (modern day Turkey)</a:t>
            </a:r>
          </a:p>
          <a:p>
            <a:r>
              <a:rPr lang="en-US" sz="2000" dirty="0" smtClean="0"/>
              <a:t>Developed 3000BCE</a:t>
            </a:r>
          </a:p>
          <a:p>
            <a:r>
              <a:rPr lang="en-US" sz="2000" dirty="0" smtClean="0"/>
              <a:t>Maritime culture – fishing, farming, local arts</a:t>
            </a:r>
          </a:p>
          <a:p>
            <a:r>
              <a:rPr lang="en-US" sz="2000" dirty="0" smtClean="0"/>
              <a:t>Trade routes with Spain, Egypt, Canaan,  and Asia Minor</a:t>
            </a:r>
          </a:p>
          <a:p>
            <a:r>
              <a:rPr lang="en-US" sz="2000" dirty="0" smtClean="0"/>
              <a:t>Egalitarian (equal) men &amp; women held respected positions</a:t>
            </a:r>
          </a:p>
          <a:p>
            <a:r>
              <a:rPr lang="en-US" sz="2000" dirty="0" smtClean="0"/>
              <a:t>Known for sport  “bull leaping” and boxing</a:t>
            </a:r>
          </a:p>
          <a:p>
            <a:r>
              <a:rPr lang="en-US" sz="2000" dirty="0" smtClean="0"/>
              <a:t>Peace loving-lacked fortresses, war equipment, painted battle scenes</a:t>
            </a:r>
          </a:p>
          <a:p>
            <a:r>
              <a:rPr lang="en-US" sz="2000" dirty="0" smtClean="0"/>
              <a:t>Cultural model for Mycenaean civilization</a:t>
            </a:r>
          </a:p>
          <a:p>
            <a:endParaRPr lang="en-US" dirty="0"/>
          </a:p>
        </p:txBody>
      </p:sp>
    </p:spTree>
    <p:extLst>
      <p:ext uri="{BB962C8B-B14F-4D97-AF65-F5344CB8AC3E}">
        <p14:creationId xmlns:p14="http://schemas.microsoft.com/office/powerpoint/2010/main" val="114430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97069"/>
            <a:ext cx="10018713" cy="969579"/>
          </a:xfrm>
        </p:spPr>
        <p:txBody>
          <a:bodyPr/>
          <a:lstStyle/>
          <a:p>
            <a:r>
              <a:rPr lang="en-US" dirty="0" smtClean="0"/>
              <a:t>Mycenaean Culture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0360" y="1308538"/>
            <a:ext cx="5491715" cy="4025462"/>
          </a:xfrm>
        </p:spPr>
      </p:pic>
      <p:sp>
        <p:nvSpPr>
          <p:cNvPr id="4" name="Content Placeholder 3"/>
          <p:cNvSpPr>
            <a:spLocks noGrp="1"/>
          </p:cNvSpPr>
          <p:nvPr>
            <p:ph sz="half" idx="2"/>
          </p:nvPr>
        </p:nvSpPr>
        <p:spPr>
          <a:xfrm>
            <a:off x="6607967" y="1166648"/>
            <a:ext cx="4895056" cy="4981904"/>
          </a:xfrm>
        </p:spPr>
        <p:txBody>
          <a:bodyPr anchor="t">
            <a:normAutofit lnSpcReduction="10000"/>
          </a:bodyPr>
          <a:lstStyle/>
          <a:p>
            <a:r>
              <a:rPr lang="en-US" dirty="0" smtClean="0"/>
              <a:t>Settled in 2700 BCE</a:t>
            </a:r>
          </a:p>
          <a:p>
            <a:r>
              <a:rPr lang="en-US" dirty="0" smtClean="0"/>
              <a:t>Most Greek myths come from Mycenae</a:t>
            </a:r>
          </a:p>
          <a:p>
            <a:r>
              <a:rPr lang="en-US" dirty="0" smtClean="0"/>
              <a:t>Spoke early form of Greek language</a:t>
            </a:r>
          </a:p>
          <a:p>
            <a:r>
              <a:rPr lang="en-US" dirty="0" smtClean="0"/>
              <a:t>Farming economy based on grains, grapes, &amp; olives</a:t>
            </a:r>
          </a:p>
          <a:p>
            <a:r>
              <a:rPr lang="en-US" dirty="0" smtClean="0"/>
              <a:t>Traded by sea</a:t>
            </a:r>
          </a:p>
          <a:p>
            <a:r>
              <a:rPr lang="en-US" dirty="0" smtClean="0"/>
              <a:t>Had strong military and were warlike</a:t>
            </a:r>
          </a:p>
          <a:p>
            <a:r>
              <a:rPr lang="en-US" dirty="0" smtClean="0"/>
              <a:t>Buried royalty in circular tombs where many military artifacts were found</a:t>
            </a:r>
          </a:p>
          <a:p>
            <a:r>
              <a:rPr lang="en-US" dirty="0" smtClean="0"/>
              <a:t>Valued horses</a:t>
            </a:r>
          </a:p>
          <a:p>
            <a:r>
              <a:rPr lang="en-US" dirty="0" smtClean="0"/>
              <a:t>Society was “hierarchical”-soldiers in positions of power –slaves at the bottom</a:t>
            </a:r>
          </a:p>
          <a:p>
            <a:r>
              <a:rPr lang="en-US" dirty="0" smtClean="0"/>
              <a:t>Little or no evidence of recreational pastimes found </a:t>
            </a:r>
          </a:p>
        </p:txBody>
      </p:sp>
    </p:spTree>
    <p:extLst>
      <p:ext uri="{BB962C8B-B14F-4D97-AF65-F5344CB8AC3E}">
        <p14:creationId xmlns:p14="http://schemas.microsoft.com/office/powerpoint/2010/main" val="313717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745" y="247756"/>
            <a:ext cx="6551112" cy="6341476"/>
          </a:xfrm>
          <a:prstGeom prst="rect">
            <a:avLst/>
          </a:prstGeom>
        </p:spPr>
      </p:pic>
    </p:spTree>
    <p:extLst>
      <p:ext uri="{BB962C8B-B14F-4D97-AF65-F5344CB8AC3E}">
        <p14:creationId xmlns:p14="http://schemas.microsoft.com/office/powerpoint/2010/main" val="353844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81303"/>
            <a:ext cx="10018713" cy="638503"/>
          </a:xfrm>
        </p:spPr>
        <p:txBody>
          <a:bodyPr>
            <a:normAutofit fontScale="90000"/>
          </a:bodyPr>
          <a:lstStyle/>
          <a:p>
            <a:r>
              <a:rPr lang="en-US" dirty="0" smtClean="0"/>
              <a:t>Metalwork</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8615" y="1229709"/>
            <a:ext cx="3227479" cy="3124200"/>
          </a:xfrm>
        </p:spPr>
      </p:pic>
      <p:sp>
        <p:nvSpPr>
          <p:cNvPr id="4" name="Content Placeholder 3"/>
          <p:cNvSpPr>
            <a:spLocks noGrp="1"/>
          </p:cNvSpPr>
          <p:nvPr>
            <p:ph sz="half" idx="2"/>
          </p:nvPr>
        </p:nvSpPr>
        <p:spPr>
          <a:xfrm>
            <a:off x="5151045" y="1229709"/>
            <a:ext cx="6846514" cy="5328745"/>
          </a:xfrm>
        </p:spPr>
        <p:txBody>
          <a:bodyPr anchor="t">
            <a:normAutofit/>
          </a:bodyPr>
          <a:lstStyle/>
          <a:p>
            <a:r>
              <a:rPr lang="en-US" dirty="0" smtClean="0"/>
              <a:t>According to legend, the ancient architect Daedalus, who built part of the Minoan Palace of Knossos, once crafted a perfect honeycomb out of gold.  He presented it to the Goddess Aphrodite as an offering, and it delighted her.  Metalworkers at the palace on Crete were as talented as Daedalus and used a variety of metals.  The tools they created for farmers, carpenters, gem-cutters, and shipbuilders were made of bronze, a mixture of copper and tin.  They also fashioned fish-hooks made of copper for fishing poles.  Their most beautiful delicate and beautiful work was done with gold.  Minoan metalworkers made golden seals for documents and golden jewelry for the Minoan nobles.  The gold pendant pictured here was made to be worn on a necklace chain, or as a decoration in a Minoan noblewoman’s hair.  It depicts two bees holding a honeycomb between them and sharing a drop of its honey.  It was said that honey was often used in offerings to the Gods at Knossos, in honor of Aphrodite and Daedalus.</a:t>
            </a:r>
            <a:endParaRPr lang="en-US" dirty="0"/>
          </a:p>
        </p:txBody>
      </p:sp>
    </p:spTree>
    <p:extLst>
      <p:ext uri="{BB962C8B-B14F-4D97-AF65-F5344CB8AC3E}">
        <p14:creationId xmlns:p14="http://schemas.microsoft.com/office/powerpoint/2010/main" val="351671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121" y="334262"/>
            <a:ext cx="7563940" cy="6360900"/>
          </a:xfrm>
          <a:prstGeom prst="rect">
            <a:avLst/>
          </a:prstGeom>
        </p:spPr>
      </p:pic>
    </p:spTree>
    <p:extLst>
      <p:ext uri="{BB962C8B-B14F-4D97-AF65-F5344CB8AC3E}">
        <p14:creationId xmlns:p14="http://schemas.microsoft.com/office/powerpoint/2010/main" val="2842668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TC103457496[[fn=Parallax]]</Template>
  <TotalTime>396</TotalTime>
  <Words>932</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Corbel</vt:lpstr>
      <vt:lpstr>Wingdings</vt:lpstr>
      <vt:lpstr>Parallax</vt:lpstr>
      <vt:lpstr>Crete and Mycenae</vt:lpstr>
      <vt:lpstr>In this activity you will be able to…</vt:lpstr>
      <vt:lpstr>PowerPoint Presentation</vt:lpstr>
      <vt:lpstr>5 Elements of Civilization</vt:lpstr>
      <vt:lpstr>Minoan Culture</vt:lpstr>
      <vt:lpstr>Mycenaean Culture</vt:lpstr>
      <vt:lpstr>PowerPoint Presentation</vt:lpstr>
      <vt:lpstr>Metalwork</vt:lpstr>
      <vt:lpstr>PowerPoint Presentation</vt:lpstr>
      <vt:lpstr>Metalwork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Crete and Mycenae</dc:title>
  <dc:creator>Benson, Kris</dc:creator>
  <cp:lastModifiedBy>Benson, Kris</cp:lastModifiedBy>
  <cp:revision>25</cp:revision>
  <dcterms:created xsi:type="dcterms:W3CDTF">2014-09-29T13:59:42Z</dcterms:created>
  <dcterms:modified xsi:type="dcterms:W3CDTF">2014-10-07T17:02:18Z</dcterms:modified>
</cp:coreProperties>
</file>