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4" r:id="rId4"/>
    <p:sldId id="265" r:id="rId5"/>
    <p:sldId id="259" r:id="rId6"/>
    <p:sldId id="263" r:id="rId7"/>
    <p:sldId id="258" r:id="rId8"/>
    <p:sldId id="266" r:id="rId9"/>
    <p:sldId id="267" r:id="rId10"/>
    <p:sldId id="268" r:id="rId11"/>
    <p:sldId id="269" r:id="rId12"/>
    <p:sldId id="270" r:id="rId13"/>
    <p:sldId id="271" r:id="rId14"/>
    <p:sldId id="260" r:id="rId15"/>
    <p:sldId id="261" r:id="rId16"/>
    <p:sldId id="257" r:id="rId17"/>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32"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9/26/2014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9/26/2014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Understanding Geography and Settlement in Ancient Greece</a:t>
            </a:r>
            <a:endParaRPr lang="en-US" sz="4400" dirty="0"/>
          </a:p>
        </p:txBody>
      </p:sp>
      <p:sp>
        <p:nvSpPr>
          <p:cNvPr id="3" name="Subtitle 2"/>
          <p:cNvSpPr>
            <a:spLocks noGrp="1"/>
          </p:cNvSpPr>
          <p:nvPr>
            <p:ph type="subTitle" idx="1"/>
          </p:nvPr>
        </p:nvSpPr>
        <p:spPr/>
        <p:txBody>
          <a:bodyPr/>
          <a:lstStyle/>
          <a:p>
            <a:r>
              <a:rPr lang="en-US" dirty="0" smtClean="0"/>
              <a:t>Phase 1: Settling in Regions of Ancient Greece</a:t>
            </a:r>
          </a:p>
          <a:p>
            <a:r>
              <a:rPr lang="en-US" dirty="0" smtClean="0"/>
              <a:t>HA 1.1</a:t>
            </a:r>
            <a:endParaRPr lang="en-US" dirty="0"/>
          </a:p>
        </p:txBody>
      </p:sp>
    </p:spTree>
    <p:extLst>
      <p:ext uri="{BB962C8B-B14F-4D97-AF65-F5344CB8AC3E}">
        <p14:creationId xmlns:p14="http://schemas.microsoft.com/office/powerpoint/2010/main" val="4157466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 land</a:t>
            </a:r>
            <a:endParaRPr lang="en-US" dirty="0"/>
          </a:p>
        </p:txBody>
      </p:sp>
      <p:sp>
        <p:nvSpPr>
          <p:cNvPr id="3" name="Content Placeholder 2"/>
          <p:cNvSpPr>
            <a:spLocks noGrp="1"/>
          </p:cNvSpPr>
          <p:nvPr>
            <p:ph idx="1"/>
          </p:nvPr>
        </p:nvSpPr>
        <p:spPr>
          <a:xfrm>
            <a:off x="677333" y="1415441"/>
            <a:ext cx="9080441" cy="4625921"/>
          </a:xfrm>
        </p:spPr>
        <p:txBody>
          <a:bodyPr>
            <a:normAutofit/>
          </a:bodyPr>
          <a:lstStyle/>
          <a:p>
            <a:r>
              <a:rPr lang="en-US" sz="2400" b="1" dirty="0" smtClean="0"/>
              <a:t>Each sheet of paper represents a section of land your clan can cultivate.</a:t>
            </a:r>
          </a:p>
          <a:p>
            <a:r>
              <a:rPr lang="en-US" sz="2400" b="1" dirty="0" smtClean="0"/>
              <a:t>You will claim cultivatable land for your settlement by placing as many sheets of paper side-by-side on the floor.  </a:t>
            </a:r>
          </a:p>
          <a:p>
            <a:r>
              <a:rPr lang="en-US" sz="2400" b="1" dirty="0" smtClean="0"/>
              <a:t>Sheets of paper should be placed close together so sides are touching, but the should not overlap.</a:t>
            </a:r>
          </a:p>
          <a:p>
            <a:r>
              <a:rPr lang="en-US" sz="2400" b="1" dirty="0" smtClean="0"/>
              <a:t>You can’t place paper on desks or outside area marked by masking tape.</a:t>
            </a:r>
          </a:p>
          <a:p>
            <a:r>
              <a:rPr lang="en-US" sz="2400" b="1" dirty="0" smtClean="0"/>
              <a:t>The more sheets of paper a group places on the floor, the more productive your settlement will.</a:t>
            </a:r>
          </a:p>
          <a:p>
            <a:endParaRPr lang="en-US" dirty="0"/>
          </a:p>
        </p:txBody>
      </p:sp>
    </p:spTree>
    <p:extLst>
      <p:ext uri="{BB962C8B-B14F-4D97-AF65-F5344CB8AC3E}">
        <p14:creationId xmlns:p14="http://schemas.microsoft.com/office/powerpoint/2010/main" val="113918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75" y="136634"/>
            <a:ext cx="8596668" cy="1320800"/>
          </a:xfrm>
        </p:spPr>
        <p:txBody>
          <a:bodyPr/>
          <a:lstStyle/>
          <a:p>
            <a:r>
              <a:rPr lang="en-US" dirty="0" smtClean="0"/>
              <a:t>Debrief Claiming Land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723196"/>
              </p:ext>
            </p:extLst>
          </p:nvPr>
        </p:nvGraphicFramePr>
        <p:xfrm>
          <a:off x="393555" y="797034"/>
          <a:ext cx="8596311" cy="3337560"/>
        </p:xfrm>
        <a:graphic>
          <a:graphicData uri="http://schemas.openxmlformats.org/drawingml/2006/table">
            <a:tbl>
              <a:tblPr firstRow="1" bandRow="1">
                <a:tableStyleId>{5C22544A-7EE6-4342-B048-85BDC9FD1C3A}</a:tableStyleId>
              </a:tblPr>
              <a:tblGrid>
                <a:gridCol w="2865437"/>
                <a:gridCol w="2865437"/>
                <a:gridCol w="2865437"/>
              </a:tblGrid>
              <a:tr h="370840">
                <a:tc>
                  <a:txBody>
                    <a:bodyPr/>
                    <a:lstStyle/>
                    <a:p>
                      <a:pPr algn="ctr"/>
                      <a:r>
                        <a:rPr lang="en-US" sz="1400" dirty="0" smtClean="0"/>
                        <a:t>Period</a:t>
                      </a:r>
                      <a:endParaRPr lang="en-US" sz="1400" dirty="0"/>
                    </a:p>
                  </a:txBody>
                  <a:tcPr/>
                </a:tc>
                <a:tc>
                  <a:txBody>
                    <a:bodyPr/>
                    <a:lstStyle/>
                    <a:p>
                      <a:pPr algn="ctr"/>
                      <a:r>
                        <a:rPr lang="en-US" sz="1400" dirty="0" smtClean="0"/>
                        <a:t>Group</a:t>
                      </a:r>
                      <a:endParaRPr lang="en-US" sz="1400" dirty="0"/>
                    </a:p>
                  </a:txBody>
                  <a:tcPr/>
                </a:tc>
                <a:tc>
                  <a:txBody>
                    <a:bodyPr/>
                    <a:lstStyle/>
                    <a:p>
                      <a:pPr algn="ctr"/>
                      <a:r>
                        <a:rPr lang="en-US" sz="1400" dirty="0" smtClean="0"/>
                        <a:t>Total</a:t>
                      </a:r>
                      <a:r>
                        <a:rPr lang="en-US" sz="1400" baseline="0" dirty="0" smtClean="0"/>
                        <a:t> # Sheets Claimed</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8</a:t>
                      </a:r>
                      <a:endParaRPr lang="en-US" sz="1400" dirty="0"/>
                    </a:p>
                  </a:txBody>
                  <a:tcPr/>
                </a:tc>
              </a:tr>
              <a:tr h="370840">
                <a:tc>
                  <a:txBody>
                    <a:bodyPr/>
                    <a:lstStyle/>
                    <a:p>
                      <a:pPr algn="ctr"/>
                      <a:r>
                        <a:rPr lang="en-US" sz="1400" dirty="0" smtClean="0"/>
                        <a:t>2</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25+ </a:t>
                      </a:r>
                      <a:endParaRPr lang="en-US" sz="1400" dirty="0"/>
                    </a:p>
                  </a:txBody>
                  <a:tcPr/>
                </a:tc>
              </a:tr>
            </a:tbl>
          </a:graphicData>
        </a:graphic>
      </p:graphicFrame>
      <p:sp>
        <p:nvSpPr>
          <p:cNvPr id="7" name="TextBox 6"/>
          <p:cNvSpPr txBox="1"/>
          <p:nvPr/>
        </p:nvSpPr>
        <p:spPr>
          <a:xfrm>
            <a:off x="788276" y="4414345"/>
            <a:ext cx="8923283"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Which group had the most productive settlement? …the least productive?</a:t>
            </a:r>
          </a:p>
          <a:p>
            <a:pPr marL="285750" indent="-285750">
              <a:buFont typeface="Arial" panose="020B0604020202020204" pitchFamily="34" charset="0"/>
              <a:buChar char="•"/>
            </a:pPr>
            <a:r>
              <a:rPr lang="en-US" dirty="0" smtClean="0"/>
              <a:t>Why were some settlements more productive than others?</a:t>
            </a:r>
          </a:p>
          <a:p>
            <a:pPr marL="285750" indent="-285750">
              <a:buFont typeface="Arial" panose="020B0604020202020204" pitchFamily="34" charset="0"/>
              <a:buChar char="•"/>
            </a:pPr>
            <a:r>
              <a:rPr lang="en-US" dirty="0" smtClean="0"/>
              <a:t>What would you do if your settlement needed different products and you couldn’t claim more territory?</a:t>
            </a:r>
          </a:p>
          <a:p>
            <a:pPr marL="285750" indent="-285750">
              <a:buFont typeface="Arial" panose="020B0604020202020204" pitchFamily="34" charset="0"/>
              <a:buChar char="•"/>
            </a:pPr>
            <a:r>
              <a:rPr lang="en-US" dirty="0" smtClean="0"/>
              <a:t>Describe how groups acted toward each other using one or two word phrases?</a:t>
            </a:r>
          </a:p>
          <a:p>
            <a:pPr marL="285750" indent="-285750">
              <a:buFont typeface="Arial" panose="020B0604020202020204" pitchFamily="34" charset="0"/>
              <a:buChar char="•"/>
            </a:pPr>
            <a:r>
              <a:rPr lang="en-US" dirty="0" smtClean="0"/>
              <a:t>How is this activity similar to what happened between Greek settlements in ancient times?</a:t>
            </a:r>
          </a:p>
        </p:txBody>
      </p:sp>
    </p:spTree>
    <p:extLst>
      <p:ext uri="{BB962C8B-B14F-4D97-AF65-F5344CB8AC3E}">
        <p14:creationId xmlns:p14="http://schemas.microsoft.com/office/powerpoint/2010/main" val="1324274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8165"/>
            <a:ext cx="8596668" cy="651641"/>
          </a:xfrm>
        </p:spPr>
        <p:txBody>
          <a:bodyPr/>
          <a:lstStyle/>
          <a:p>
            <a:r>
              <a:rPr lang="en-US" dirty="0"/>
              <a:t>Debrief Claiming Land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3453944"/>
              </p:ext>
            </p:extLst>
          </p:nvPr>
        </p:nvGraphicFramePr>
        <p:xfrm>
          <a:off x="677334" y="819806"/>
          <a:ext cx="8596311" cy="2595880"/>
        </p:xfrm>
        <a:graphic>
          <a:graphicData uri="http://schemas.openxmlformats.org/drawingml/2006/table">
            <a:tbl>
              <a:tblPr firstRow="1" bandRow="1">
                <a:tableStyleId>{5C22544A-7EE6-4342-B048-85BDC9FD1C3A}</a:tableStyleId>
              </a:tblPr>
              <a:tblGrid>
                <a:gridCol w="2865437"/>
                <a:gridCol w="2865437"/>
                <a:gridCol w="2865437"/>
              </a:tblGrid>
              <a:tr h="370840">
                <a:tc>
                  <a:txBody>
                    <a:bodyPr/>
                    <a:lstStyle/>
                    <a:p>
                      <a:pPr algn="ctr"/>
                      <a:r>
                        <a:rPr lang="en-US" sz="1400" dirty="0" smtClean="0"/>
                        <a:t>Period</a:t>
                      </a:r>
                      <a:endParaRPr lang="en-US" sz="1400" dirty="0"/>
                    </a:p>
                  </a:txBody>
                  <a:tcPr/>
                </a:tc>
                <a:tc>
                  <a:txBody>
                    <a:bodyPr/>
                    <a:lstStyle/>
                    <a:p>
                      <a:pPr algn="ctr"/>
                      <a:r>
                        <a:rPr lang="en-US" sz="1400" dirty="0" smtClean="0"/>
                        <a:t>Group</a:t>
                      </a:r>
                      <a:endParaRPr lang="en-US" sz="1400" dirty="0"/>
                    </a:p>
                  </a:txBody>
                  <a:tcPr/>
                </a:tc>
                <a:tc>
                  <a:txBody>
                    <a:bodyPr/>
                    <a:lstStyle/>
                    <a:p>
                      <a:pPr algn="ctr"/>
                      <a:r>
                        <a:rPr lang="en-US" sz="1400" dirty="0" smtClean="0"/>
                        <a:t>Total</a:t>
                      </a:r>
                      <a:r>
                        <a:rPr lang="en-US" sz="1400" baseline="0" dirty="0" smtClean="0"/>
                        <a:t> # Sheets Claimed</a:t>
                      </a:r>
                      <a:endParaRPr lang="en-US" sz="1400" dirty="0"/>
                    </a:p>
                  </a:txBody>
                  <a:tcPr/>
                </a:tc>
              </a:tr>
              <a:tr h="370840">
                <a:tc>
                  <a:txBody>
                    <a:bodyPr/>
                    <a:lstStyle/>
                    <a:p>
                      <a:pPr algn="ctr"/>
                      <a:r>
                        <a:rPr lang="en-US" sz="1400" dirty="0" smtClean="0"/>
                        <a:t>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3</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16</a:t>
                      </a:r>
                      <a:endParaRPr lang="en-US" sz="1400" dirty="0"/>
                    </a:p>
                  </a:txBody>
                  <a:tcPr/>
                </a:tc>
              </a:tr>
              <a:tr h="370840">
                <a:tc>
                  <a:txBody>
                    <a:bodyPr/>
                    <a:lstStyle/>
                    <a:p>
                      <a:pPr algn="ctr"/>
                      <a:r>
                        <a:rPr lang="en-US" sz="1400" dirty="0" smtClean="0"/>
                        <a:t>3</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17</a:t>
                      </a:r>
                      <a:endParaRPr lang="en-US" sz="1400" dirty="0"/>
                    </a:p>
                  </a:txBody>
                  <a:tcPr/>
                </a:tc>
              </a:tr>
              <a:tr h="370840">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3</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21</a:t>
                      </a:r>
                      <a:endParaRPr lang="en-US" sz="1400" dirty="0"/>
                    </a:p>
                  </a:txBody>
                  <a:tcPr/>
                </a:tc>
              </a:tr>
              <a:tr h="370840">
                <a:tc>
                  <a:txBody>
                    <a:bodyPr/>
                    <a:lstStyle/>
                    <a:p>
                      <a:pPr algn="ctr"/>
                      <a:r>
                        <a:rPr lang="en-US" sz="1400" dirty="0" smtClean="0"/>
                        <a:t>3</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smtClean="0"/>
                        <a:t>25</a:t>
                      </a:r>
                      <a:endParaRPr lang="en-US" sz="1400" dirty="0"/>
                    </a:p>
                  </a:txBody>
                  <a:tcPr/>
                </a:tc>
              </a:tr>
            </a:tbl>
          </a:graphicData>
        </a:graphic>
      </p:graphicFrame>
      <p:sp>
        <p:nvSpPr>
          <p:cNvPr id="5" name="TextBox 4"/>
          <p:cNvSpPr txBox="1"/>
          <p:nvPr/>
        </p:nvSpPr>
        <p:spPr>
          <a:xfrm>
            <a:off x="677334" y="4020207"/>
            <a:ext cx="8596668" cy="2031325"/>
          </a:xfrm>
          <a:prstGeom prst="rect">
            <a:avLst/>
          </a:prstGeom>
          <a:noFill/>
        </p:spPr>
        <p:txBody>
          <a:bodyPr wrap="square" rtlCol="0">
            <a:spAutoFit/>
          </a:bodyPr>
          <a:lstStyle/>
          <a:p>
            <a:pPr marL="285750" indent="-285750">
              <a:buFont typeface="Arial" panose="020B0604020202020204" pitchFamily="34" charset="0"/>
              <a:buChar char="•"/>
            </a:pPr>
            <a:r>
              <a:rPr lang="en-US"/>
              <a:t>Which group had the most productive settlement? …the least productive?</a:t>
            </a:r>
          </a:p>
          <a:p>
            <a:pPr marL="285750" indent="-285750">
              <a:buFont typeface="Arial" panose="020B0604020202020204" pitchFamily="34" charset="0"/>
              <a:buChar char="•"/>
            </a:pPr>
            <a:r>
              <a:rPr lang="en-US"/>
              <a:t>Why were some settlements more productive than others?</a:t>
            </a:r>
          </a:p>
          <a:p>
            <a:pPr marL="285750" indent="-285750">
              <a:buFont typeface="Arial" panose="020B0604020202020204" pitchFamily="34" charset="0"/>
              <a:buChar char="•"/>
            </a:pPr>
            <a:r>
              <a:rPr lang="en-US"/>
              <a:t>What would you do if your settlement needed different products and you couldn’t claim more territory?</a:t>
            </a:r>
          </a:p>
          <a:p>
            <a:pPr marL="285750" indent="-285750">
              <a:buFont typeface="Arial" panose="020B0604020202020204" pitchFamily="34" charset="0"/>
              <a:buChar char="•"/>
            </a:pPr>
            <a:r>
              <a:rPr lang="en-US"/>
              <a:t>Describe how groups acted toward each other using one or two word phrases?</a:t>
            </a:r>
          </a:p>
          <a:p>
            <a:pPr marL="285750" indent="-285750">
              <a:buFont typeface="Arial" panose="020B0604020202020204" pitchFamily="34" charset="0"/>
              <a:buChar char="•"/>
            </a:pPr>
            <a:r>
              <a:rPr lang="en-US"/>
              <a:t>How is this activity similar to what happened between Greek settlements in ancient times?</a:t>
            </a:r>
            <a:endParaRPr lang="en-US" dirty="0"/>
          </a:p>
        </p:txBody>
      </p:sp>
    </p:spTree>
    <p:extLst>
      <p:ext uri="{BB962C8B-B14F-4D97-AF65-F5344CB8AC3E}">
        <p14:creationId xmlns:p14="http://schemas.microsoft.com/office/powerpoint/2010/main" val="675041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75" y="136634"/>
            <a:ext cx="8596668" cy="683172"/>
          </a:xfrm>
        </p:spPr>
        <p:txBody>
          <a:bodyPr/>
          <a:lstStyle/>
          <a:p>
            <a:r>
              <a:rPr lang="en-US" dirty="0"/>
              <a:t>Debrief Claiming Land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0733461"/>
              </p:ext>
            </p:extLst>
          </p:nvPr>
        </p:nvGraphicFramePr>
        <p:xfrm>
          <a:off x="566975" y="819806"/>
          <a:ext cx="8596311" cy="3484880"/>
        </p:xfrm>
        <a:graphic>
          <a:graphicData uri="http://schemas.openxmlformats.org/drawingml/2006/table">
            <a:tbl>
              <a:tblPr firstRow="1" bandRow="1">
                <a:tableStyleId>{5C22544A-7EE6-4342-B048-85BDC9FD1C3A}</a:tableStyleId>
              </a:tblPr>
              <a:tblGrid>
                <a:gridCol w="2865437"/>
                <a:gridCol w="2865437"/>
                <a:gridCol w="2865437"/>
              </a:tblGrid>
              <a:tr h="370840">
                <a:tc>
                  <a:txBody>
                    <a:bodyPr/>
                    <a:lstStyle/>
                    <a:p>
                      <a:pPr algn="ctr"/>
                      <a:r>
                        <a:rPr lang="en-US" sz="1400" dirty="0" smtClean="0"/>
                        <a:t>Period</a:t>
                      </a:r>
                      <a:endParaRPr lang="en-US" sz="1400" dirty="0"/>
                    </a:p>
                  </a:txBody>
                  <a:tcPr/>
                </a:tc>
                <a:tc>
                  <a:txBody>
                    <a:bodyPr/>
                    <a:lstStyle/>
                    <a:p>
                      <a:pPr algn="ctr"/>
                      <a:r>
                        <a:rPr lang="en-US" sz="1400" dirty="0" smtClean="0"/>
                        <a:t>Group</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Total</a:t>
                      </a:r>
                      <a:r>
                        <a:rPr lang="en-US" sz="1400" baseline="0" dirty="0" smtClean="0"/>
                        <a:t> # Sheets Claimed</a:t>
                      </a:r>
                      <a:endParaRPr lang="en-US" sz="1400" dirty="0" smtClean="0"/>
                    </a:p>
                    <a:p>
                      <a:pPr algn="ct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16</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25</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7</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17</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18</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26</a:t>
                      </a:r>
                      <a:endParaRPr lang="en-US" sz="1400" dirty="0"/>
                    </a:p>
                  </a:txBody>
                  <a:tcPr/>
                </a:tc>
              </a:tr>
              <a:tr h="370840">
                <a:tc>
                  <a:txBody>
                    <a:bodyPr/>
                    <a:lstStyle/>
                    <a:p>
                      <a:pPr algn="ctr"/>
                      <a:r>
                        <a:rPr lang="en-US" sz="1400" dirty="0" smtClean="0"/>
                        <a:t>6</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22</a:t>
                      </a:r>
                      <a:endParaRPr lang="en-US" sz="1400" dirty="0"/>
                    </a:p>
                  </a:txBody>
                  <a:tcPr/>
                </a:tc>
              </a:tr>
            </a:tbl>
          </a:graphicData>
        </a:graphic>
      </p:graphicFrame>
      <p:sp>
        <p:nvSpPr>
          <p:cNvPr id="5" name="TextBox 4"/>
          <p:cNvSpPr txBox="1"/>
          <p:nvPr/>
        </p:nvSpPr>
        <p:spPr>
          <a:xfrm>
            <a:off x="977462" y="4540469"/>
            <a:ext cx="8466083" cy="2031325"/>
          </a:xfrm>
          <a:prstGeom prst="rect">
            <a:avLst/>
          </a:prstGeom>
          <a:noFill/>
        </p:spPr>
        <p:txBody>
          <a:bodyPr wrap="square" rtlCol="0">
            <a:spAutoFit/>
          </a:bodyPr>
          <a:lstStyle/>
          <a:p>
            <a:pPr marL="285750" indent="-285750">
              <a:buFont typeface="Arial" panose="020B0604020202020204" pitchFamily="34" charset="0"/>
              <a:buChar char="•"/>
            </a:pPr>
            <a:r>
              <a:rPr lang="en-US"/>
              <a:t>Which group had the most productive settlement? …the least productive?</a:t>
            </a:r>
          </a:p>
          <a:p>
            <a:pPr marL="285750" indent="-285750">
              <a:buFont typeface="Arial" panose="020B0604020202020204" pitchFamily="34" charset="0"/>
              <a:buChar char="•"/>
            </a:pPr>
            <a:r>
              <a:rPr lang="en-US"/>
              <a:t>Why were some settlements more productive than others?</a:t>
            </a:r>
          </a:p>
          <a:p>
            <a:pPr marL="285750" indent="-285750">
              <a:buFont typeface="Arial" panose="020B0604020202020204" pitchFamily="34" charset="0"/>
              <a:buChar char="•"/>
            </a:pPr>
            <a:r>
              <a:rPr lang="en-US"/>
              <a:t>What would you do if your settlement needed different products and you couldn’t claim more territory?</a:t>
            </a:r>
          </a:p>
          <a:p>
            <a:pPr marL="285750" indent="-285750">
              <a:buFont typeface="Arial" panose="020B0604020202020204" pitchFamily="34" charset="0"/>
              <a:buChar char="•"/>
            </a:pPr>
            <a:r>
              <a:rPr lang="en-US"/>
              <a:t>Describe how groups acted toward each other using one or two word phrases?</a:t>
            </a:r>
          </a:p>
          <a:p>
            <a:pPr marL="285750" indent="-285750">
              <a:buFont typeface="Arial" panose="020B0604020202020204" pitchFamily="34" charset="0"/>
              <a:buChar char="•"/>
            </a:pPr>
            <a:r>
              <a:rPr lang="en-US"/>
              <a:t>How is this activity similar to what happened between Greek settlements in ancient times?</a:t>
            </a:r>
            <a:endParaRPr lang="en-US" dirty="0"/>
          </a:p>
        </p:txBody>
      </p:sp>
    </p:spTree>
    <p:extLst>
      <p:ext uri="{BB962C8B-B14F-4D97-AF65-F5344CB8AC3E}">
        <p14:creationId xmlns:p14="http://schemas.microsoft.com/office/powerpoint/2010/main" val="2828597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60000">
            <a:off x="355615" y="57726"/>
            <a:ext cx="6672255" cy="6545193"/>
          </a:xfrm>
          <a:prstGeom prst="rect">
            <a:avLst/>
          </a:prstGeom>
        </p:spPr>
      </p:pic>
      <p:sp>
        <p:nvSpPr>
          <p:cNvPr id="2" name="TextBox 1"/>
          <p:cNvSpPr txBox="1"/>
          <p:nvPr/>
        </p:nvSpPr>
        <p:spPr>
          <a:xfrm>
            <a:off x="7267902" y="331076"/>
            <a:ext cx="4225159" cy="6186309"/>
          </a:xfrm>
          <a:prstGeom prst="rect">
            <a:avLst/>
          </a:prstGeom>
          <a:noFill/>
        </p:spPr>
        <p:txBody>
          <a:bodyPr wrap="square" rtlCol="0">
            <a:spAutoFit/>
          </a:bodyPr>
          <a:lstStyle/>
          <a:p>
            <a:r>
              <a:rPr lang="en-US" sz="2400" dirty="0" smtClean="0"/>
              <a:t>Mark and label the eight ancient Greek settlements represented in our simulated landscape onto your ISN map on page 27.  Spelling, neatness, and placement count!</a:t>
            </a:r>
          </a:p>
          <a:p>
            <a:pPr lvl="1"/>
            <a:r>
              <a:rPr lang="en-US" sz="2400" dirty="0" smtClean="0"/>
              <a:t>Delphi</a:t>
            </a:r>
          </a:p>
          <a:p>
            <a:pPr lvl="1"/>
            <a:r>
              <a:rPr lang="en-US" sz="2400" dirty="0" smtClean="0"/>
              <a:t>Thebes</a:t>
            </a:r>
          </a:p>
          <a:p>
            <a:pPr lvl="1"/>
            <a:r>
              <a:rPr lang="en-US" sz="2400" dirty="0" smtClean="0"/>
              <a:t>Marathon</a:t>
            </a:r>
          </a:p>
          <a:p>
            <a:pPr lvl="1"/>
            <a:r>
              <a:rPr lang="en-US" sz="2400" dirty="0" smtClean="0"/>
              <a:t>Athens</a:t>
            </a:r>
          </a:p>
          <a:p>
            <a:pPr lvl="1"/>
            <a:r>
              <a:rPr lang="en-US" sz="2400" dirty="0" smtClean="0"/>
              <a:t>Corinth</a:t>
            </a:r>
          </a:p>
          <a:p>
            <a:pPr lvl="1"/>
            <a:r>
              <a:rPr lang="en-US" sz="2400" dirty="0" smtClean="0"/>
              <a:t>Mycenae</a:t>
            </a:r>
          </a:p>
          <a:p>
            <a:pPr lvl="1"/>
            <a:r>
              <a:rPr lang="en-US" sz="2400" dirty="0" smtClean="0"/>
              <a:t>Sparta</a:t>
            </a:r>
          </a:p>
          <a:p>
            <a:pPr lvl="1"/>
            <a:r>
              <a:rPr lang="en-US" sz="2400" dirty="0" smtClean="0"/>
              <a:t>Knossos</a:t>
            </a:r>
          </a:p>
          <a:p>
            <a:pPr lvl="1"/>
            <a:endParaRPr lang="en-US" dirty="0" smtClean="0"/>
          </a:p>
          <a:p>
            <a:endParaRPr lang="en-US" dirty="0"/>
          </a:p>
        </p:txBody>
      </p:sp>
    </p:spTree>
    <p:extLst>
      <p:ext uri="{BB962C8B-B14F-4D97-AF65-F5344CB8AC3E}">
        <p14:creationId xmlns:p14="http://schemas.microsoft.com/office/powerpoint/2010/main" val="978776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534" y="161576"/>
            <a:ext cx="6526061" cy="6417990"/>
          </a:xfrm>
          <a:prstGeom prst="rect">
            <a:avLst/>
          </a:prstGeom>
        </p:spPr>
      </p:pic>
      <p:sp>
        <p:nvSpPr>
          <p:cNvPr id="2" name="TextBox 1"/>
          <p:cNvSpPr txBox="1"/>
          <p:nvPr/>
        </p:nvSpPr>
        <p:spPr>
          <a:xfrm>
            <a:off x="7110247" y="161576"/>
            <a:ext cx="4824249" cy="5632311"/>
          </a:xfrm>
          <a:prstGeom prst="rect">
            <a:avLst/>
          </a:prstGeom>
          <a:noFill/>
        </p:spPr>
        <p:txBody>
          <a:bodyPr wrap="square" rtlCol="0">
            <a:spAutoFit/>
          </a:bodyPr>
          <a:lstStyle/>
          <a:p>
            <a:r>
              <a:rPr lang="en-US" sz="2000" dirty="0" smtClean="0"/>
              <a:t>Now annotate your map to show the ways geography affected settlement and culture in ancient Greece.</a:t>
            </a:r>
          </a:p>
          <a:p>
            <a:r>
              <a:rPr lang="en-US" sz="2000" dirty="0" smtClean="0"/>
              <a:t>Use the model to the left.</a:t>
            </a:r>
          </a:p>
          <a:p>
            <a:pPr marL="342900" indent="-342900">
              <a:buFont typeface="Arial" panose="020B0604020202020204" pitchFamily="34" charset="0"/>
              <a:buChar char="•"/>
            </a:pPr>
            <a:r>
              <a:rPr lang="en-US" sz="2000" dirty="0" smtClean="0"/>
              <a:t>Marathon/Athens – Limited farmland encouraged rivalries among settlements</a:t>
            </a:r>
          </a:p>
          <a:p>
            <a:pPr marL="342900" indent="-342900">
              <a:buFont typeface="Arial" panose="020B0604020202020204" pitchFamily="34" charset="0"/>
              <a:buChar char="•"/>
            </a:pPr>
            <a:r>
              <a:rPr lang="en-US" sz="2000" dirty="0" smtClean="0"/>
              <a:t>Mycenae – Hillsides were ideal for growing grapes and olives.</a:t>
            </a:r>
          </a:p>
          <a:p>
            <a:pPr marL="342900" indent="-342900">
              <a:buFont typeface="Arial" panose="020B0604020202020204" pitchFamily="34" charset="0"/>
              <a:buChar char="•"/>
            </a:pPr>
            <a:r>
              <a:rPr lang="en-US" sz="2000" dirty="0" smtClean="0"/>
              <a:t>Knossos – Coastal settlements encouraged ancient Greeks to engage in overseas trade.</a:t>
            </a:r>
          </a:p>
          <a:p>
            <a:pPr marL="342900" indent="-342900">
              <a:buFont typeface="Arial" panose="020B0604020202020204" pitchFamily="34" charset="0"/>
              <a:buChar char="•"/>
            </a:pPr>
            <a:r>
              <a:rPr lang="en-US" sz="2000" dirty="0" smtClean="0"/>
              <a:t>Plains:  less than one-fourth of Greece’s land was level enough for farming grains.</a:t>
            </a:r>
          </a:p>
          <a:p>
            <a:pPr marL="342900" indent="-342900">
              <a:buFont typeface="Arial" panose="020B0604020202020204" pitchFamily="34" charset="0"/>
              <a:buChar char="•"/>
            </a:pPr>
            <a:r>
              <a:rPr lang="en-US" sz="2000" dirty="0" smtClean="0"/>
              <a:t>Mountains:  Mountains separated ancient Greece into small, isolated regions.</a:t>
            </a:r>
            <a:endParaRPr lang="en-US" sz="2000" dirty="0"/>
          </a:p>
        </p:txBody>
      </p:sp>
    </p:spTree>
    <p:extLst>
      <p:ext uri="{BB962C8B-B14F-4D97-AF65-F5344CB8AC3E}">
        <p14:creationId xmlns:p14="http://schemas.microsoft.com/office/powerpoint/2010/main" val="962057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134" y="183931"/>
            <a:ext cx="5581576" cy="1320800"/>
          </a:xfrm>
        </p:spPr>
        <p:txBody>
          <a:bodyPr/>
          <a:lstStyle/>
          <a:p>
            <a:r>
              <a:rPr lang="en-US" dirty="0" smtClean="0"/>
              <a:t>ISN Notebook Page 26</a:t>
            </a:r>
            <a:br>
              <a:rPr lang="en-US" dirty="0" smtClean="0"/>
            </a:br>
            <a:endParaRPr lang="en-US" dirty="0"/>
          </a:p>
        </p:txBody>
      </p:sp>
      <p:sp>
        <p:nvSpPr>
          <p:cNvPr id="5" name="Content Placeholder 4"/>
          <p:cNvSpPr>
            <a:spLocks noGrp="1"/>
          </p:cNvSpPr>
          <p:nvPr>
            <p:ph sz="half" idx="1"/>
          </p:nvPr>
        </p:nvSpPr>
        <p:spPr>
          <a:xfrm>
            <a:off x="220134" y="968703"/>
            <a:ext cx="4919425" cy="5782826"/>
          </a:xfrm>
        </p:spPr>
        <p:txBody>
          <a:bodyPr>
            <a:noAutofit/>
          </a:bodyPr>
          <a:lstStyle/>
          <a:p>
            <a:r>
              <a:rPr lang="en-US" sz="2400" dirty="0" smtClean="0"/>
              <a:t>Table of contents- Move to Greece Ad</a:t>
            </a:r>
          </a:p>
          <a:p>
            <a:r>
              <a:rPr lang="en-US" sz="2400" dirty="0" smtClean="0"/>
              <a:t>Create a real-estate advertisement using words and visuals that would have encouraged people to move to Greece in ancient times.  Your advertisement must include information about the geography of ancient Greece and the opportunities for trade and farming.</a:t>
            </a:r>
            <a:endParaRPr lang="en-US" sz="2400" dirty="0"/>
          </a:p>
          <a:p>
            <a:r>
              <a:rPr lang="en-US" sz="2400" dirty="0" smtClean="0"/>
              <a:t>Color, spelling, grammar, and neatness count!</a:t>
            </a:r>
            <a:endParaRPr lang="en-US" sz="2400" dirty="0"/>
          </a:p>
        </p:txBody>
      </p:sp>
      <p:pic>
        <p:nvPicPr>
          <p:cNvPr id="9" name="Picture 8"/>
          <p:cNvPicPr>
            <a:picLocks noChangeAspect="1"/>
          </p:cNvPicPr>
          <p:nvPr/>
        </p:nvPicPr>
        <p:blipFill rotWithShape="1">
          <a:blip r:embed="rId2"/>
          <a:srcRect t="344" b="5280"/>
          <a:stretch/>
        </p:blipFill>
        <p:spPr>
          <a:xfrm rot="-60000">
            <a:off x="5367660" y="1025665"/>
            <a:ext cx="6558847" cy="3582444"/>
          </a:xfrm>
          <a:prstGeom prst="rect">
            <a:avLst/>
          </a:prstGeom>
        </p:spPr>
      </p:pic>
      <p:sp>
        <p:nvSpPr>
          <p:cNvPr id="2" name="TextBox 1"/>
          <p:cNvSpPr txBox="1"/>
          <p:nvPr/>
        </p:nvSpPr>
        <p:spPr>
          <a:xfrm>
            <a:off x="5139559" y="4985359"/>
            <a:ext cx="6384386" cy="369332"/>
          </a:xfrm>
          <a:prstGeom prst="rect">
            <a:avLst/>
          </a:prstGeom>
          <a:noFill/>
        </p:spPr>
        <p:txBody>
          <a:bodyPr wrap="square" rtlCol="0">
            <a:spAutoFit/>
          </a:bodyPr>
          <a:lstStyle/>
          <a:p>
            <a:r>
              <a:rPr lang="en-US" dirty="0" smtClean="0"/>
              <a:t>Don’t forget your slogan!</a:t>
            </a:r>
            <a:endParaRPr lang="en-US" dirty="0"/>
          </a:p>
        </p:txBody>
      </p:sp>
    </p:spTree>
    <p:extLst>
      <p:ext uri="{BB962C8B-B14F-4D97-AF65-F5344CB8AC3E}">
        <p14:creationId xmlns:p14="http://schemas.microsoft.com/office/powerpoint/2010/main" val="189601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2 Groups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35099136"/>
              </p:ext>
            </p:extLst>
          </p:nvPr>
        </p:nvGraphicFramePr>
        <p:xfrm>
          <a:off x="1072057" y="1315547"/>
          <a:ext cx="7488618" cy="3808248"/>
        </p:xfrm>
        <a:graphic>
          <a:graphicData uri="http://schemas.openxmlformats.org/drawingml/2006/table">
            <a:tbl>
              <a:tblPr/>
              <a:tblGrid>
                <a:gridCol w="1358994"/>
                <a:gridCol w="2017255"/>
                <a:gridCol w="2010177"/>
                <a:gridCol w="2102192"/>
              </a:tblGrid>
              <a:tr h="476031">
                <a:tc>
                  <a:txBody>
                    <a:bodyPr/>
                    <a:lstStyle/>
                    <a:p>
                      <a:pPr algn="ctr" fontAlgn="b"/>
                      <a:r>
                        <a:rPr lang="en-US" sz="2000" b="0" i="0" u="none" strike="noStrike" dirty="0" smtClean="0">
                          <a:solidFill>
                            <a:srgbClr val="000000"/>
                          </a:solidFill>
                          <a:effectLst/>
                          <a:latin typeface="Arial Narrow" panose="020B0606020202030204" pitchFamily="34" charset="0"/>
                        </a:rPr>
                        <a:t>1</a:t>
                      </a:r>
                      <a:endParaRPr lang="en-US" sz="20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Narrow" panose="020B0606020202030204" pitchFamily="34" charset="0"/>
                        </a:rPr>
                        <a:t>Smith, Leah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Miller, Sadie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Dixon, Orrin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31">
                <a:tc>
                  <a:txBody>
                    <a:bodyPr/>
                    <a:lstStyle/>
                    <a:p>
                      <a:pPr algn="ctr" fontAlgn="b"/>
                      <a:r>
                        <a:rPr lang="en-US" sz="2000" b="0" i="0" u="none" strike="noStrike" dirty="0" smtClean="0">
                          <a:solidFill>
                            <a:srgbClr val="000000"/>
                          </a:solidFill>
                          <a:effectLst/>
                          <a:latin typeface="Arial Narrow" panose="020B0606020202030204" pitchFamily="34" charset="0"/>
                        </a:rPr>
                        <a:t>2</a:t>
                      </a:r>
                      <a:endParaRPr lang="en-US" sz="20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err="1">
                          <a:solidFill>
                            <a:srgbClr val="000000"/>
                          </a:solidFill>
                          <a:effectLst/>
                          <a:latin typeface="Arial Narrow" panose="020B0606020202030204" pitchFamily="34" charset="0"/>
                        </a:rPr>
                        <a:t>Seabaugh</a:t>
                      </a:r>
                      <a:r>
                        <a:rPr lang="en-US" sz="2000" b="0" i="0" u="none" strike="noStrike" dirty="0">
                          <a:solidFill>
                            <a:srgbClr val="000000"/>
                          </a:solidFill>
                          <a:effectLst/>
                          <a:latin typeface="Arial Narrow" panose="020B0606020202030204" pitchFamily="34" charset="0"/>
                        </a:rPr>
                        <a:t>, Hanna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Narrow" panose="020B0606020202030204" pitchFamily="34" charset="0"/>
                        </a:rPr>
                        <a:t>York, Madison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Thompson, Jordan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31">
                <a:tc>
                  <a:txBody>
                    <a:bodyPr/>
                    <a:lstStyle/>
                    <a:p>
                      <a:pPr algn="ctr" fontAlgn="b"/>
                      <a:r>
                        <a:rPr lang="en-US" sz="2000" b="0" i="0" u="none" strike="noStrike" dirty="0" smtClean="0">
                          <a:solidFill>
                            <a:srgbClr val="000000"/>
                          </a:solidFill>
                          <a:effectLst/>
                          <a:latin typeface="Arial Narrow" panose="020B0606020202030204" pitchFamily="34" charset="0"/>
                        </a:rPr>
                        <a:t>3</a:t>
                      </a:r>
                      <a:endParaRPr lang="en-US" sz="20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Narrow" panose="020B0606020202030204" pitchFamily="34" charset="0"/>
                        </a:rPr>
                        <a:t>Buxton, Sydney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Peterson, Noah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err="1">
                          <a:solidFill>
                            <a:srgbClr val="000000"/>
                          </a:solidFill>
                          <a:effectLst/>
                          <a:latin typeface="Arial Narrow" panose="020B0606020202030204" pitchFamily="34" charset="0"/>
                        </a:rPr>
                        <a:t>Fitzen</a:t>
                      </a:r>
                      <a:r>
                        <a:rPr lang="en-US" sz="2000" b="0" i="0" u="none" strike="noStrike" dirty="0">
                          <a:solidFill>
                            <a:srgbClr val="000000"/>
                          </a:solidFill>
                          <a:effectLst/>
                          <a:latin typeface="Arial Narrow" panose="020B0606020202030204" pitchFamily="34" charset="0"/>
                        </a:rPr>
                        <a:t>, Kim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31">
                <a:tc>
                  <a:txBody>
                    <a:bodyPr/>
                    <a:lstStyle/>
                    <a:p>
                      <a:pPr algn="ctr" fontAlgn="b"/>
                      <a:r>
                        <a:rPr lang="en-US" sz="2000" b="0" i="0" u="none" strike="noStrike" dirty="0" smtClean="0">
                          <a:solidFill>
                            <a:srgbClr val="000000"/>
                          </a:solidFill>
                          <a:effectLst/>
                          <a:latin typeface="Arial Narrow" panose="020B0606020202030204" pitchFamily="34" charset="0"/>
                        </a:rPr>
                        <a:t>4</a:t>
                      </a:r>
                      <a:endParaRPr lang="en-US" sz="20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Morgan, Autumn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Redmond, Jessica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err="1">
                          <a:solidFill>
                            <a:srgbClr val="000000"/>
                          </a:solidFill>
                          <a:effectLst/>
                          <a:latin typeface="Arial Narrow" panose="020B0606020202030204" pitchFamily="34" charset="0"/>
                        </a:rPr>
                        <a:t>Plew</a:t>
                      </a:r>
                      <a:r>
                        <a:rPr lang="en-US" sz="2000" b="0" i="0" u="none" strike="noStrike" dirty="0">
                          <a:solidFill>
                            <a:srgbClr val="000000"/>
                          </a:solidFill>
                          <a:effectLst/>
                          <a:latin typeface="Arial Narrow" panose="020B0606020202030204" pitchFamily="34" charset="0"/>
                        </a:rPr>
                        <a:t>, Jonas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31">
                <a:tc>
                  <a:txBody>
                    <a:bodyPr/>
                    <a:lstStyle/>
                    <a:p>
                      <a:pPr algn="ctr" fontAlgn="b"/>
                      <a:r>
                        <a:rPr lang="en-US" sz="2000" b="0" i="0" u="none" strike="noStrike" dirty="0" smtClean="0">
                          <a:solidFill>
                            <a:srgbClr val="000000"/>
                          </a:solidFill>
                          <a:effectLst/>
                          <a:latin typeface="Arial Narrow" panose="020B0606020202030204" pitchFamily="34" charset="0"/>
                        </a:rPr>
                        <a:t>5</a:t>
                      </a:r>
                      <a:endParaRPr lang="en-US" sz="20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Dodge, Paisley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Omer, Caden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err="1">
                          <a:solidFill>
                            <a:srgbClr val="000000"/>
                          </a:solidFill>
                          <a:effectLst/>
                          <a:latin typeface="Arial Narrow" panose="020B0606020202030204" pitchFamily="34" charset="0"/>
                        </a:rPr>
                        <a:t>Stradley</a:t>
                      </a:r>
                      <a:r>
                        <a:rPr lang="en-US" sz="2000" b="0" i="0" u="none" strike="noStrike" dirty="0">
                          <a:solidFill>
                            <a:srgbClr val="000000"/>
                          </a:solidFill>
                          <a:effectLst/>
                          <a:latin typeface="Arial Narrow" panose="020B0606020202030204" pitchFamily="34" charset="0"/>
                        </a:rPr>
                        <a:t>, Daniel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31">
                <a:tc>
                  <a:txBody>
                    <a:bodyPr/>
                    <a:lstStyle/>
                    <a:p>
                      <a:pPr algn="ctr" fontAlgn="b"/>
                      <a:r>
                        <a:rPr lang="en-US" sz="2000" b="0" i="0" u="none" strike="noStrike" dirty="0" smtClean="0">
                          <a:solidFill>
                            <a:srgbClr val="000000"/>
                          </a:solidFill>
                          <a:effectLst/>
                          <a:latin typeface="Arial Narrow" panose="020B0606020202030204" pitchFamily="34" charset="0"/>
                        </a:rPr>
                        <a:t>6</a:t>
                      </a:r>
                      <a:endParaRPr lang="en-US" sz="20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Henson, Dylan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Hardy, Katie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Narrow" panose="020B0606020202030204" pitchFamily="34" charset="0"/>
                        </a:rPr>
                        <a:t>Curtis, Alex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31">
                <a:tc>
                  <a:txBody>
                    <a:bodyPr/>
                    <a:lstStyle/>
                    <a:p>
                      <a:pPr algn="ctr" fontAlgn="b"/>
                      <a:r>
                        <a:rPr lang="en-US" sz="2000" b="0" i="0" u="none" strike="noStrike" dirty="0" smtClean="0">
                          <a:solidFill>
                            <a:srgbClr val="000000"/>
                          </a:solidFill>
                          <a:effectLst/>
                          <a:latin typeface="Arial Narrow" panose="020B0606020202030204" pitchFamily="34" charset="0"/>
                        </a:rPr>
                        <a:t>7</a:t>
                      </a:r>
                      <a:endParaRPr lang="en-US" sz="20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Martinsen, Aabrey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VanWey, Taylor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31">
                <a:tc>
                  <a:txBody>
                    <a:bodyPr/>
                    <a:lstStyle/>
                    <a:p>
                      <a:pPr algn="ctr" fontAlgn="b"/>
                      <a:r>
                        <a:rPr lang="en-US" sz="2000" b="0" i="0" u="none" strike="noStrike" dirty="0" smtClean="0">
                          <a:solidFill>
                            <a:srgbClr val="000000"/>
                          </a:solidFill>
                          <a:effectLst/>
                          <a:latin typeface="Arial Narrow" panose="020B0606020202030204" pitchFamily="34" charset="0"/>
                        </a:rPr>
                        <a:t>8</a:t>
                      </a:r>
                      <a:endParaRPr lang="en-US" sz="20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Steffans, Alex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Narrow" panose="020B0606020202030204" pitchFamily="34" charset="0"/>
                        </a:rPr>
                        <a:t>Sandidge, Ender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7590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3 Groups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97301321"/>
              </p:ext>
            </p:extLst>
          </p:nvPr>
        </p:nvGraphicFramePr>
        <p:xfrm>
          <a:off x="1202500" y="1515648"/>
          <a:ext cx="8542749" cy="4596736"/>
        </p:xfrm>
        <a:graphic>
          <a:graphicData uri="http://schemas.openxmlformats.org/drawingml/2006/table">
            <a:tbl>
              <a:tblPr/>
              <a:tblGrid>
                <a:gridCol w="761234"/>
                <a:gridCol w="2732639"/>
                <a:gridCol w="2732639"/>
                <a:gridCol w="2316237"/>
              </a:tblGrid>
              <a:tr h="739834">
                <a:tc>
                  <a:txBody>
                    <a:bodyPr/>
                    <a:lstStyle/>
                    <a:p>
                      <a:pPr algn="ctr" fontAlgn="b"/>
                      <a:r>
                        <a:rPr lang="en-US" sz="1800" b="1" i="0" u="none" strike="noStrike" dirty="0">
                          <a:solidFill>
                            <a:srgbClr val="000000"/>
                          </a:solidFill>
                          <a:effectLst/>
                          <a:latin typeface="Arial Narrow" panose="020B0606020202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Narrow" panose="020B0606020202030204" pitchFamily="34" charset="0"/>
                        </a:rPr>
                        <a:t>Aldous, Natalie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VanWey, Conor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Valdez, Daniela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9834">
                <a:tc>
                  <a:txBody>
                    <a:bodyPr/>
                    <a:lstStyle/>
                    <a:p>
                      <a:pPr algn="ctr" fontAlgn="b"/>
                      <a:r>
                        <a:rPr lang="en-US" sz="1800" b="1" i="0" u="none" strike="noStrike">
                          <a:solidFill>
                            <a:srgbClr val="000000"/>
                          </a:solidFill>
                          <a:effectLst/>
                          <a:latin typeface="Arial Narrow" panose="020B0606020202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Narrow" panose="020B0606020202030204" pitchFamily="34" charset="0"/>
                        </a:rPr>
                        <a:t>Allen, Baylee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err="1">
                          <a:solidFill>
                            <a:srgbClr val="000000"/>
                          </a:solidFill>
                          <a:effectLst/>
                          <a:latin typeface="Arial Narrow" panose="020B0606020202030204" pitchFamily="34" charset="0"/>
                        </a:rPr>
                        <a:t>Melad</a:t>
                      </a:r>
                      <a:r>
                        <a:rPr lang="en-US" sz="2400" b="1" i="0" u="none" strike="noStrike" dirty="0">
                          <a:solidFill>
                            <a:srgbClr val="000000"/>
                          </a:solidFill>
                          <a:effectLst/>
                          <a:latin typeface="Arial Narrow" panose="020B0606020202030204" pitchFamily="34" charset="0"/>
                        </a:rPr>
                        <a:t>, Kaden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Lopez, Brianna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9267">
                <a:tc>
                  <a:txBody>
                    <a:bodyPr/>
                    <a:lstStyle/>
                    <a:p>
                      <a:pPr algn="ctr" fontAlgn="b"/>
                      <a:r>
                        <a:rPr lang="en-US" sz="1800" b="1" i="0" u="none" strike="noStrike">
                          <a:solidFill>
                            <a:srgbClr val="000000"/>
                          </a:solidFill>
                          <a:effectLst/>
                          <a:latin typeface="Arial Narrow" panose="020B0606020202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Dodge, Hyde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Narrow" panose="020B0606020202030204" pitchFamily="34" charset="0"/>
                        </a:rPr>
                        <a:t>Longstreet, Chantel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err="1">
                          <a:solidFill>
                            <a:srgbClr val="000000"/>
                          </a:solidFill>
                          <a:effectLst/>
                          <a:latin typeface="Arial Narrow" panose="020B0606020202030204" pitchFamily="34" charset="0"/>
                        </a:rPr>
                        <a:t>Masiewicz</a:t>
                      </a:r>
                      <a:r>
                        <a:rPr lang="en-US" sz="2400" b="1" i="0" u="none" strike="noStrike" dirty="0">
                          <a:solidFill>
                            <a:srgbClr val="000000"/>
                          </a:solidFill>
                          <a:effectLst/>
                          <a:latin typeface="Arial Narrow" panose="020B0606020202030204" pitchFamily="34" charset="0"/>
                        </a:rPr>
                        <a:t>, Violet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9267">
                <a:tc>
                  <a:txBody>
                    <a:bodyPr/>
                    <a:lstStyle/>
                    <a:p>
                      <a:pPr algn="ctr" fontAlgn="b"/>
                      <a:r>
                        <a:rPr lang="en-US" sz="1800" b="1" i="0" u="none" strike="noStrike">
                          <a:solidFill>
                            <a:srgbClr val="000000"/>
                          </a:solidFill>
                          <a:effectLst/>
                          <a:latin typeface="Arial Narrow" panose="020B0606020202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Harrop, Berkeley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Narrow" panose="020B0606020202030204" pitchFamily="34" charset="0"/>
                        </a:rPr>
                        <a:t>Coombs, Jennifer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Narrow" panose="020B0606020202030204" pitchFamily="34" charset="0"/>
                        </a:rPr>
                        <a:t>MacFarlane, Alina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9267">
                <a:tc>
                  <a:txBody>
                    <a:bodyPr/>
                    <a:lstStyle/>
                    <a:p>
                      <a:pPr algn="ctr" fontAlgn="b"/>
                      <a:r>
                        <a:rPr lang="en-US" sz="1800" b="1" i="0" u="none" strike="noStrike">
                          <a:solidFill>
                            <a:srgbClr val="000000"/>
                          </a:solidFill>
                          <a:effectLst/>
                          <a:latin typeface="Arial Narrow" panose="020B0606020202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McLinn, Abigail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Munoz Lopez, Juliana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9267">
                <a:tc>
                  <a:txBody>
                    <a:bodyPr/>
                    <a:lstStyle/>
                    <a:p>
                      <a:pPr algn="ctr" fontAlgn="b"/>
                      <a:r>
                        <a:rPr lang="en-US" sz="1800" b="1"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Sandidge, Thaddaeus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Narrow" panose="020B0606020202030204" pitchFamily="34" charset="0"/>
                        </a:rPr>
                        <a:t>Moroshan, Emma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Narrow" panose="020B0606020202030204" pitchFamily="34" charset="0"/>
                        </a:rPr>
                        <a:t>Grover, Jessica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2079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6 Groups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33619380"/>
              </p:ext>
            </p:extLst>
          </p:nvPr>
        </p:nvGraphicFramePr>
        <p:xfrm>
          <a:off x="677335" y="1252606"/>
          <a:ext cx="9168123" cy="5649890"/>
        </p:xfrm>
        <a:graphic>
          <a:graphicData uri="http://schemas.openxmlformats.org/drawingml/2006/table">
            <a:tbl>
              <a:tblPr/>
              <a:tblGrid>
                <a:gridCol w="839991"/>
                <a:gridCol w="1981522"/>
                <a:gridCol w="2326132"/>
                <a:gridCol w="2038956"/>
                <a:gridCol w="1981522"/>
              </a:tblGrid>
              <a:tr h="771847">
                <a:tc>
                  <a:txBody>
                    <a:bodyPr/>
                    <a:lstStyle/>
                    <a:p>
                      <a:pPr algn="ctr" fontAlgn="b"/>
                      <a:r>
                        <a:rPr lang="en-US" sz="2000" b="1" i="0" u="none" strike="noStrike" dirty="0">
                          <a:solidFill>
                            <a:srgbClr val="000000"/>
                          </a:solidFill>
                          <a:effectLst/>
                          <a:latin typeface="Arial Narrow" panose="020B0606020202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Andrews, Darrien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Reece, Elisa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Sweeter, Paige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Erickson, Micah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885">
                <a:tc>
                  <a:txBody>
                    <a:bodyPr/>
                    <a:lstStyle/>
                    <a:p>
                      <a:pPr algn="ctr" fontAlgn="b"/>
                      <a:r>
                        <a:rPr lang="en-US" sz="2000" b="1" i="0" u="none" strike="noStrike">
                          <a:solidFill>
                            <a:srgbClr val="000000"/>
                          </a:solidFill>
                          <a:effectLst/>
                          <a:latin typeface="Arial Narrow" panose="020B0606020202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Sheehan, Dylan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Hedrick, </a:t>
                      </a:r>
                      <a:r>
                        <a:rPr lang="en-US" sz="2000" b="1" i="0" u="none" strike="noStrike" dirty="0" err="1">
                          <a:solidFill>
                            <a:srgbClr val="000000"/>
                          </a:solidFill>
                          <a:effectLst/>
                          <a:latin typeface="Arial Narrow" panose="020B0606020202030204" pitchFamily="34" charset="0"/>
                        </a:rPr>
                        <a:t>Tylar</a:t>
                      </a:r>
                      <a:endParaRPr lang="en-US" sz="20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Riess, Logan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Elliott, Katrina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1847">
                <a:tc>
                  <a:txBody>
                    <a:bodyPr/>
                    <a:lstStyle/>
                    <a:p>
                      <a:pPr algn="ctr" fontAlgn="b"/>
                      <a:r>
                        <a:rPr lang="en-US" sz="2000" b="1" i="0" u="none" strike="noStrike">
                          <a:solidFill>
                            <a:srgbClr val="000000"/>
                          </a:solidFill>
                          <a:effectLst/>
                          <a:latin typeface="Arial Narrow" panose="020B0606020202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Baker, Dallin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err="1">
                          <a:solidFill>
                            <a:srgbClr val="000000"/>
                          </a:solidFill>
                          <a:effectLst/>
                          <a:latin typeface="Arial Narrow" panose="020B0606020202030204" pitchFamily="34" charset="0"/>
                        </a:rPr>
                        <a:t>Zimmerschied</a:t>
                      </a:r>
                      <a:r>
                        <a:rPr lang="en-US" sz="2000" b="1" i="0" u="none" strike="noStrike" dirty="0">
                          <a:solidFill>
                            <a:srgbClr val="000000"/>
                          </a:solidFill>
                          <a:effectLst/>
                          <a:latin typeface="Arial Narrow" panose="020B0606020202030204" pitchFamily="34" charset="0"/>
                        </a:rPr>
                        <a:t>, Grace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Metcalf, Andrew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Montz, Olivia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885">
                <a:tc>
                  <a:txBody>
                    <a:bodyPr/>
                    <a:lstStyle/>
                    <a:p>
                      <a:pPr algn="ctr" fontAlgn="b"/>
                      <a:r>
                        <a:rPr lang="en-US" sz="2000" b="1" i="0" u="none" strike="noStrike">
                          <a:solidFill>
                            <a:srgbClr val="000000"/>
                          </a:solidFill>
                          <a:effectLst/>
                          <a:latin typeface="Arial Narrow" panose="020B0606020202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Koff, Theron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Davenport, Alyssa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err="1">
                          <a:solidFill>
                            <a:srgbClr val="000000"/>
                          </a:solidFill>
                          <a:effectLst/>
                          <a:latin typeface="Arial Narrow" panose="020B0606020202030204" pitchFamily="34" charset="0"/>
                        </a:rPr>
                        <a:t>Harrop</a:t>
                      </a:r>
                      <a:r>
                        <a:rPr lang="en-US" sz="2000" b="1" i="0" u="none" strike="noStrike" dirty="0">
                          <a:solidFill>
                            <a:srgbClr val="000000"/>
                          </a:solidFill>
                          <a:effectLst/>
                          <a:latin typeface="Arial Narrow" panose="020B0606020202030204" pitchFamily="34" charset="0"/>
                        </a:rPr>
                        <a:t>, Oliver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1847">
                <a:tc>
                  <a:txBody>
                    <a:bodyPr/>
                    <a:lstStyle/>
                    <a:p>
                      <a:pPr algn="ctr" fontAlgn="b"/>
                      <a:r>
                        <a:rPr lang="en-US" sz="2000" b="1" i="0" u="none" strike="noStrike">
                          <a:solidFill>
                            <a:srgbClr val="000000"/>
                          </a:solidFill>
                          <a:effectLst/>
                          <a:latin typeface="Arial Narrow" panose="020B0606020202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Felix, Logan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Erekson, Savannah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err="1">
                          <a:solidFill>
                            <a:srgbClr val="000000"/>
                          </a:solidFill>
                          <a:effectLst/>
                          <a:latin typeface="Arial Narrow" panose="020B0606020202030204" pitchFamily="34" charset="0"/>
                        </a:rPr>
                        <a:t>Fusselman</a:t>
                      </a:r>
                      <a:r>
                        <a:rPr lang="en-US" sz="2000" b="1" i="0" u="none" strike="noStrike" dirty="0">
                          <a:solidFill>
                            <a:srgbClr val="000000"/>
                          </a:solidFill>
                          <a:effectLst/>
                          <a:latin typeface="Arial Narrow" panose="020B0606020202030204" pitchFamily="34" charset="0"/>
                        </a:rPr>
                        <a:t>, </a:t>
                      </a:r>
                      <a:r>
                        <a:rPr lang="en-US" sz="2000" b="1" i="0" u="none" strike="noStrike" dirty="0" err="1">
                          <a:solidFill>
                            <a:srgbClr val="000000"/>
                          </a:solidFill>
                          <a:effectLst/>
                          <a:latin typeface="Arial Narrow" panose="020B0606020202030204" pitchFamily="34" charset="0"/>
                        </a:rPr>
                        <a:t>Jeret</a:t>
                      </a:r>
                      <a:endParaRPr lang="en-US" sz="20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885">
                <a:tc>
                  <a:txBody>
                    <a:bodyPr/>
                    <a:lstStyle/>
                    <a:p>
                      <a:pPr algn="ctr" fontAlgn="b"/>
                      <a:r>
                        <a:rPr lang="en-US" sz="2000" b="1"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Sprik, Jayden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Yahr, Olivia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Heiner, Aaron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1847">
                <a:tc>
                  <a:txBody>
                    <a:bodyPr/>
                    <a:lstStyle/>
                    <a:p>
                      <a:pPr algn="ctr" fontAlgn="b"/>
                      <a:r>
                        <a:rPr lang="en-US" sz="2000" b="1" i="0" u="none" strike="noStrike">
                          <a:solidFill>
                            <a:srgbClr val="00000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Jones, Lucas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Correa, Bryanna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Jacobsen, </a:t>
                      </a:r>
                      <a:r>
                        <a:rPr lang="en-US" sz="2000" b="1" i="0" u="none" strike="noStrike" dirty="0" err="1">
                          <a:solidFill>
                            <a:srgbClr val="000000"/>
                          </a:solidFill>
                          <a:effectLst/>
                          <a:latin typeface="Arial Narrow" panose="020B0606020202030204" pitchFamily="34" charset="0"/>
                        </a:rPr>
                        <a:t>Carsyn</a:t>
                      </a:r>
                      <a:endParaRPr lang="en-US" sz="2000" b="1"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1847">
                <a:tc>
                  <a:txBody>
                    <a:bodyPr/>
                    <a:lstStyle/>
                    <a:p>
                      <a:pPr algn="ctr" fontAlgn="b"/>
                      <a:r>
                        <a:rPr lang="en-US" sz="2000" b="1"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err="1" smtClean="0">
                          <a:solidFill>
                            <a:srgbClr val="000000"/>
                          </a:solidFill>
                          <a:effectLst/>
                          <a:latin typeface="Arial Narrow" panose="020B0606020202030204" pitchFamily="34" charset="0"/>
                        </a:rPr>
                        <a:t>Yeomans</a:t>
                      </a:r>
                      <a:r>
                        <a:rPr lang="en-US" sz="2000" b="1" i="0" u="none" strike="noStrike" dirty="0">
                          <a:solidFill>
                            <a:srgbClr val="000000"/>
                          </a:solidFill>
                          <a:effectLst/>
                          <a:latin typeface="Arial Narrow" panose="020B0606020202030204" pitchFamily="34" charset="0"/>
                        </a:rPr>
                        <a:t>, Brooke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Miller, Emma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Arial Narrow" panose="020B0606020202030204" pitchFamily="34" charset="0"/>
                        </a:rPr>
                        <a:t>Grover, Bailee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1163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Goals</a:t>
            </a:r>
            <a:endParaRPr lang="en-US" dirty="0"/>
          </a:p>
        </p:txBody>
      </p:sp>
      <p:sp>
        <p:nvSpPr>
          <p:cNvPr id="9" name="Content Placeholder 8"/>
          <p:cNvSpPr>
            <a:spLocks noGrp="1"/>
          </p:cNvSpPr>
          <p:nvPr>
            <p:ph sz="half" idx="1"/>
          </p:nvPr>
        </p:nvSpPr>
        <p:spPr>
          <a:xfrm>
            <a:off x="677334" y="1334814"/>
            <a:ext cx="4241507" cy="5207876"/>
          </a:xfrm>
        </p:spPr>
        <p:txBody>
          <a:bodyPr>
            <a:noAutofit/>
          </a:bodyPr>
          <a:lstStyle/>
          <a:p>
            <a:r>
              <a:rPr lang="en-US" sz="2000" dirty="0" smtClean="0"/>
              <a:t>Today you will simulate how geography affected settlement and culture in Ancient Greece.  You will need to use the map I’ve given you.  Please glue or tape it into your ISN notebook on Page 27.  Trim the edges and leave plenty of space to take note.  Write </a:t>
            </a:r>
            <a:r>
              <a:rPr lang="en-US" sz="2400" b="1" i="1" dirty="0" smtClean="0"/>
              <a:t>Settling Ancient Greece </a:t>
            </a:r>
            <a:r>
              <a:rPr lang="en-US" sz="2000" dirty="0" smtClean="0"/>
              <a:t>in your table of contents for page 27.</a:t>
            </a:r>
            <a:endParaRPr lang="en-US" sz="2000" dirty="0"/>
          </a:p>
          <a:p>
            <a:r>
              <a:rPr lang="en-US" sz="2000" dirty="0" smtClean="0"/>
              <a:t>Have someone in your group get 25 sheets of newspaper and write your group’s number on each sheet.</a:t>
            </a:r>
            <a:endParaRPr lang="en-US" sz="2000" dirty="0"/>
          </a:p>
        </p:txBody>
      </p:sp>
      <p:pic>
        <p:nvPicPr>
          <p:cNvPr id="11" name="Picture 10"/>
          <p:cNvPicPr>
            <a:picLocks noChangeAspect="1"/>
          </p:cNvPicPr>
          <p:nvPr/>
        </p:nvPicPr>
        <p:blipFill rotWithShape="1">
          <a:blip r:embed="rId2"/>
          <a:srcRect l="2474" t="-346" r="2518" b="771"/>
          <a:stretch/>
        </p:blipFill>
        <p:spPr>
          <a:xfrm>
            <a:off x="5362734" y="299545"/>
            <a:ext cx="5945521" cy="5470634"/>
          </a:xfrm>
          <a:prstGeom prst="rect">
            <a:avLst/>
          </a:prstGeom>
        </p:spPr>
      </p:pic>
    </p:spTree>
    <p:extLst>
      <p:ext uri="{BB962C8B-B14F-4D97-AF65-F5344CB8AC3E}">
        <p14:creationId xmlns:p14="http://schemas.microsoft.com/office/powerpoint/2010/main" val="95408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74" t="-346" r="2518" b="771"/>
          <a:stretch/>
        </p:blipFill>
        <p:spPr>
          <a:xfrm>
            <a:off x="5378499" y="867104"/>
            <a:ext cx="5945521" cy="5470634"/>
          </a:xfrm>
          <a:prstGeom prst="rect">
            <a:avLst/>
          </a:prstGeom>
        </p:spPr>
      </p:pic>
      <p:sp>
        <p:nvSpPr>
          <p:cNvPr id="3" name="Title 2"/>
          <p:cNvSpPr>
            <a:spLocks noGrp="1"/>
          </p:cNvSpPr>
          <p:nvPr>
            <p:ph type="title"/>
          </p:nvPr>
        </p:nvSpPr>
        <p:spPr>
          <a:xfrm>
            <a:off x="273020" y="278524"/>
            <a:ext cx="4588349" cy="730469"/>
          </a:xfrm>
        </p:spPr>
        <p:txBody>
          <a:bodyPr/>
          <a:lstStyle/>
          <a:p>
            <a:r>
              <a:rPr lang="en-US" dirty="0" smtClean="0"/>
              <a:t>Getting Your Bearings</a:t>
            </a:r>
            <a:endParaRPr lang="en-US" dirty="0"/>
          </a:p>
        </p:txBody>
      </p:sp>
      <p:sp>
        <p:nvSpPr>
          <p:cNvPr id="4" name="Content Placeholder 3"/>
          <p:cNvSpPr>
            <a:spLocks noGrp="1"/>
          </p:cNvSpPr>
          <p:nvPr>
            <p:ph sz="half" idx="1"/>
          </p:nvPr>
        </p:nvSpPr>
        <p:spPr>
          <a:xfrm>
            <a:off x="273020" y="1119352"/>
            <a:ext cx="4588349" cy="5439103"/>
          </a:xfrm>
        </p:spPr>
        <p:txBody>
          <a:bodyPr>
            <a:normAutofit fontScale="92500" lnSpcReduction="10000"/>
          </a:bodyPr>
          <a:lstStyle/>
          <a:p>
            <a:r>
              <a:rPr lang="en-US" dirty="0" smtClean="0"/>
              <a:t>Locate the cardinal directions in Room 430</a:t>
            </a:r>
          </a:p>
          <a:p>
            <a:r>
              <a:rPr lang="en-US" dirty="0" smtClean="0"/>
              <a:t>When directed, use your map as a reference and have your group stand in the simulated landscape to show the location of the assigned physiographic feature.</a:t>
            </a:r>
          </a:p>
          <a:p>
            <a:pPr lvl="1"/>
            <a:r>
              <a:rPr lang="en-US" dirty="0" smtClean="0"/>
              <a:t>Crete</a:t>
            </a:r>
          </a:p>
          <a:p>
            <a:pPr lvl="1"/>
            <a:r>
              <a:rPr lang="en-US" dirty="0" smtClean="0"/>
              <a:t>Ionian Sea</a:t>
            </a:r>
          </a:p>
          <a:p>
            <a:pPr lvl="1"/>
            <a:r>
              <a:rPr lang="en-US" dirty="0" smtClean="0"/>
              <a:t>Adriatic Sea,</a:t>
            </a:r>
          </a:p>
          <a:p>
            <a:pPr lvl="1"/>
            <a:r>
              <a:rPr lang="en-US" dirty="0" smtClean="0"/>
              <a:t>Mediterranean Seam</a:t>
            </a:r>
          </a:p>
          <a:p>
            <a:pPr lvl="1"/>
            <a:r>
              <a:rPr lang="en-US" dirty="0" smtClean="0"/>
              <a:t>Aegean Sea</a:t>
            </a:r>
          </a:p>
          <a:p>
            <a:pPr lvl="1"/>
            <a:r>
              <a:rPr lang="en-US" dirty="0" smtClean="0"/>
              <a:t>Gulf of Corinth</a:t>
            </a:r>
          </a:p>
          <a:p>
            <a:pPr lvl="1"/>
            <a:r>
              <a:rPr lang="en-US" dirty="0" smtClean="0"/>
              <a:t>Mount Olympus</a:t>
            </a:r>
          </a:p>
          <a:p>
            <a:r>
              <a:rPr lang="en-US" dirty="0" smtClean="0"/>
              <a:t>How is the room layout similar to the map?</a:t>
            </a:r>
          </a:p>
          <a:p>
            <a:r>
              <a:rPr lang="en-US" dirty="0" smtClean="0"/>
              <a:t>How is the room layout different than the map?</a:t>
            </a:r>
          </a:p>
          <a:p>
            <a:endParaRPr lang="en-US" dirty="0" smtClean="0"/>
          </a:p>
        </p:txBody>
      </p:sp>
    </p:spTree>
    <p:extLst>
      <p:ext uri="{BB962C8B-B14F-4D97-AF65-F5344CB8AC3E}">
        <p14:creationId xmlns:p14="http://schemas.microsoft.com/office/powerpoint/2010/main" val="102929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02" t="2094" r="1943" b="3934"/>
          <a:stretch/>
        </p:blipFill>
        <p:spPr>
          <a:xfrm rot="-60000">
            <a:off x="2635081" y="293592"/>
            <a:ext cx="5423770" cy="6117033"/>
          </a:xfrm>
          <a:prstGeom prst="rect">
            <a:avLst/>
          </a:prstGeom>
        </p:spPr>
      </p:pic>
    </p:spTree>
    <p:extLst>
      <p:ext uri="{BB962C8B-B14F-4D97-AF65-F5344CB8AC3E}">
        <p14:creationId xmlns:p14="http://schemas.microsoft.com/office/powerpoint/2010/main" val="3373936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geography affect settlement in </a:t>
            </a:r>
            <a:r>
              <a:rPr lang="en-US" smtClean="0"/>
              <a:t>Ancient Greece?</a:t>
            </a:r>
            <a:endParaRPr lang="en-US" dirty="0"/>
          </a:p>
        </p:txBody>
      </p:sp>
      <p:sp>
        <p:nvSpPr>
          <p:cNvPr id="3" name="Content Placeholder 2"/>
          <p:cNvSpPr>
            <a:spLocks noGrp="1"/>
          </p:cNvSpPr>
          <p:nvPr>
            <p:ph sz="half" idx="1"/>
          </p:nvPr>
        </p:nvSpPr>
        <p:spPr>
          <a:xfrm>
            <a:off x="677334" y="1930400"/>
            <a:ext cx="4184035" cy="4801476"/>
          </a:xfrm>
        </p:spPr>
        <p:txBody>
          <a:bodyPr>
            <a:normAutofit fontScale="92500" lnSpcReduction="10000"/>
          </a:bodyPr>
          <a:lstStyle/>
          <a:p>
            <a:r>
              <a:rPr lang="en-US" dirty="0" smtClean="0"/>
              <a:t>You are members of rival tribes.  Each tribe is looking for the best site to settle in Ancient Greece.</a:t>
            </a:r>
          </a:p>
          <a:p>
            <a:r>
              <a:rPr lang="en-US" dirty="0" smtClean="0"/>
              <a:t>Quickly look at your map.  Choose a site to settle and as a group sit in the corresponding area in the simulated landscape.</a:t>
            </a:r>
          </a:p>
          <a:p>
            <a:r>
              <a:rPr lang="en-US" dirty="0" smtClean="0"/>
              <a:t>You </a:t>
            </a:r>
            <a:r>
              <a:rPr lang="en-US" b="1" dirty="0" smtClean="0">
                <a:solidFill>
                  <a:srgbClr val="FF0000"/>
                </a:solidFill>
              </a:rPr>
              <a:t>CAN NOT </a:t>
            </a:r>
          </a:p>
          <a:p>
            <a:pPr lvl="1"/>
            <a:r>
              <a:rPr lang="en-US" dirty="0" smtClean="0"/>
              <a:t>Sit on desks-they are mountains</a:t>
            </a:r>
          </a:p>
          <a:p>
            <a:pPr lvl="1"/>
            <a:r>
              <a:rPr lang="en-US" dirty="0" smtClean="0"/>
              <a:t>Go past the coastline (the taped area)</a:t>
            </a:r>
          </a:p>
          <a:p>
            <a:r>
              <a:rPr lang="en-US" dirty="0" smtClean="0"/>
              <a:t>You have 2 minutes to </a:t>
            </a:r>
            <a:r>
              <a:rPr lang="en-US" b="1" dirty="0" smtClean="0">
                <a:solidFill>
                  <a:srgbClr val="FF0000"/>
                </a:solidFill>
              </a:rPr>
              <a:t>SILENTLY </a:t>
            </a:r>
            <a:r>
              <a:rPr lang="en-US" dirty="0" smtClean="0"/>
              <a:t>settle.  </a:t>
            </a:r>
          </a:p>
          <a:p>
            <a:r>
              <a:rPr lang="en-US" dirty="0" smtClean="0"/>
              <a:t>Mark an asterisk on the corresponding location to where you are settle on your paper map.</a:t>
            </a:r>
          </a:p>
          <a:p>
            <a:endParaRPr lang="en-US" dirty="0"/>
          </a:p>
        </p:txBody>
      </p:sp>
      <p:pic>
        <p:nvPicPr>
          <p:cNvPr id="5" name="Picture 4"/>
          <p:cNvPicPr>
            <a:picLocks noChangeAspect="1"/>
          </p:cNvPicPr>
          <p:nvPr/>
        </p:nvPicPr>
        <p:blipFill rotWithShape="1">
          <a:blip r:embed="rId2"/>
          <a:srcRect l="2474" t="-346" r="2518" b="771"/>
          <a:stretch/>
        </p:blipFill>
        <p:spPr>
          <a:xfrm>
            <a:off x="5534797" y="1387366"/>
            <a:ext cx="5945521" cy="5470634"/>
          </a:xfrm>
          <a:prstGeom prst="rect">
            <a:avLst/>
          </a:prstGeom>
        </p:spPr>
      </p:pic>
    </p:spTree>
    <p:extLst>
      <p:ext uri="{BB962C8B-B14F-4D97-AF65-F5344CB8AC3E}">
        <p14:creationId xmlns:p14="http://schemas.microsoft.com/office/powerpoint/2010/main" val="429417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Debrief Settlements</a:t>
            </a:r>
            <a:endParaRPr lang="en-US" dirty="0"/>
          </a:p>
        </p:txBody>
      </p:sp>
      <p:sp>
        <p:nvSpPr>
          <p:cNvPr id="6" name="Content Placeholder 5"/>
          <p:cNvSpPr>
            <a:spLocks noGrp="1"/>
          </p:cNvSpPr>
          <p:nvPr>
            <p:ph idx="1"/>
          </p:nvPr>
        </p:nvSpPr>
        <p:spPr>
          <a:xfrm>
            <a:off x="677334" y="1440493"/>
            <a:ext cx="8596668" cy="4600869"/>
          </a:xfrm>
        </p:spPr>
        <p:txBody>
          <a:bodyPr>
            <a:normAutofit fontScale="92500"/>
          </a:bodyPr>
          <a:lstStyle/>
          <a:p>
            <a:r>
              <a:rPr lang="en-US" sz="2800" dirty="0" smtClean="0"/>
              <a:t>Why did you settle where you did?</a:t>
            </a:r>
          </a:p>
          <a:p>
            <a:r>
              <a:rPr lang="en-US" sz="2800" dirty="0" smtClean="0"/>
              <a:t>What are the positive aspects of your site?  The negative aspects?</a:t>
            </a:r>
          </a:p>
          <a:p>
            <a:r>
              <a:rPr lang="en-US" sz="2800" dirty="0" smtClean="0"/>
              <a:t>Reach out and try to touch hands with students in another group.  Is it easy or difficult?  How would you describe the proximity of your site to other sites?</a:t>
            </a:r>
          </a:p>
          <a:p>
            <a:r>
              <a:rPr lang="en-US" sz="2800" dirty="0" smtClean="0"/>
              <a:t>What would you do if you wanted goods, such as different items such as different food items or precious metals, that aren’t available at your site?</a:t>
            </a:r>
            <a:endParaRPr lang="en-US" sz="2800" dirty="0"/>
          </a:p>
        </p:txBody>
      </p:sp>
    </p:spTree>
    <p:extLst>
      <p:ext uri="{BB962C8B-B14F-4D97-AF65-F5344CB8AC3E}">
        <p14:creationId xmlns:p14="http://schemas.microsoft.com/office/powerpoint/2010/main" val="2079561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304</TotalTime>
  <Words>1145</Words>
  <Application>Microsoft Office PowerPoint</Application>
  <PresentationFormat>Widescreen</PresentationFormat>
  <Paragraphs>250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Trebuchet MS</vt:lpstr>
      <vt:lpstr>Wingdings 3</vt:lpstr>
      <vt:lpstr>Facet</vt:lpstr>
      <vt:lpstr>Understanding Geography and Settlement in Ancient Greece</vt:lpstr>
      <vt:lpstr>Period 2 Groups</vt:lpstr>
      <vt:lpstr>Period 3 Groups</vt:lpstr>
      <vt:lpstr>Period 6 Groups</vt:lpstr>
      <vt:lpstr>Goals</vt:lpstr>
      <vt:lpstr>Getting Your Bearings</vt:lpstr>
      <vt:lpstr>PowerPoint Presentation</vt:lpstr>
      <vt:lpstr>How did geography affect settlement in Ancient Greece?</vt:lpstr>
      <vt:lpstr>Debrief Settlements</vt:lpstr>
      <vt:lpstr>Claiming land</vt:lpstr>
      <vt:lpstr>Debrief Claiming Land</vt:lpstr>
      <vt:lpstr>Debrief Claiming Land</vt:lpstr>
      <vt:lpstr>Debrief Claiming Land</vt:lpstr>
      <vt:lpstr>PowerPoint Presentation</vt:lpstr>
      <vt:lpstr>PowerPoint Presentation</vt:lpstr>
      <vt:lpstr>ISN Notebook Page 26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Geography and Settlement in Ancient Greece</dc:title>
  <dc:creator>Benson, Kris</dc:creator>
  <cp:lastModifiedBy>Benson, Kris</cp:lastModifiedBy>
  <cp:revision>31</cp:revision>
  <cp:lastPrinted>2014-09-24T15:23:15Z</cp:lastPrinted>
  <dcterms:created xsi:type="dcterms:W3CDTF">2014-09-19T14:14:39Z</dcterms:created>
  <dcterms:modified xsi:type="dcterms:W3CDTF">2014-09-26T19:32:32Z</dcterms:modified>
</cp:coreProperties>
</file>